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89.xml" ContentType="application/vnd.openxmlformats-officedocument.presentationml.tag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Override PartName="/ppt/tags/tag78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38.xml" ContentType="application/vnd.openxmlformats-officedocument.presentationml.tags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tags/tag85.xml" ContentType="application/vnd.openxmlformats-officedocument.presentationml.tag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45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tags/tag92.xml" ContentType="application/vnd.openxmlformats-officedocument.presentationml.tags+xml"/>
  <Override PartName="/ppt/tags/tag34.xml" ContentType="application/vnd.openxmlformats-officedocument.presentationml.tags+xml"/>
  <Override PartName="/ppt/tags/tag52.xml" ContentType="application/vnd.openxmlformats-officedocument.presentationml.tags+xml"/>
  <Override PartName="/ppt/tags/tag81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41.xml" ContentType="application/vnd.openxmlformats-officedocument.presentationml.tags+xml"/>
  <Override PartName="/ppt/tags/tag70.xml" ContentType="application/vnd.openxmlformats-officedocument.presentationml.tags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79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Default Extension="jpeg" ContentType="image/jpeg"/>
  <Override PartName="/ppt/tags/tag39.xml" ContentType="application/vnd.openxmlformats-officedocument.presentationml.tags+xml"/>
  <Override PartName="/ppt/tags/tag59.xml" ContentType="application/vnd.openxmlformats-officedocument.presentationml.tags+xml"/>
  <Override PartName="/ppt/tags/tag68.xml" ContentType="application/vnd.openxmlformats-officedocument.presentationml.tags+xml"/>
  <Override PartName="/ppt/tags/tag77.xml" ContentType="application/vnd.openxmlformats-officedocument.presentationml.tags+xml"/>
  <Override PartName="/ppt/tags/tag86.xml" ContentType="application/vnd.openxmlformats-officedocument.presentationml.tags+xml"/>
  <Override PartName="/ppt/tags/tag88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57.xml" ContentType="application/vnd.openxmlformats-officedocument.presentationml.tags+xml"/>
  <Override PartName="/ppt/tags/tag66.xml" ContentType="application/vnd.openxmlformats-officedocument.presentationml.tags+xml"/>
  <Override PartName="/ppt/tags/tag75.xml" ContentType="application/vnd.openxmlformats-officedocument.presentationml.tags+xml"/>
  <Override PartName="/ppt/tags/tag84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55.xml" ContentType="application/vnd.openxmlformats-officedocument.presentationml.tags+xml"/>
  <Override PartName="/ppt/tags/tag64.xml" ContentType="application/vnd.openxmlformats-officedocument.presentationml.tags+xml"/>
  <Override PartName="/ppt/tags/tag73.xml" ContentType="application/vnd.openxmlformats-officedocument.presentationml.tags+xml"/>
  <Override PartName="/ppt/tags/tag82.xml" ContentType="application/vnd.openxmlformats-officedocument.presentationml.tags+xml"/>
  <Override PartName="/ppt/tags/tag93.xml" ContentType="application/vnd.openxmlformats-officedocument.presentationml.tags+xml"/>
  <Override PartName="/ppt/slideLayouts/slideLayout10.xml" ContentType="application/vnd.openxmlformats-officedocument.presentationml.slideLayout+xml"/>
  <Default Extension="tiff" ContentType="image/tiff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53.xml" ContentType="application/vnd.openxmlformats-officedocument.presentationml.tags+xml"/>
  <Default Extension="gif" ContentType="image/gif"/>
  <Override PartName="/ppt/tags/tag62.xml" ContentType="application/vnd.openxmlformats-officedocument.presentationml.tags+xml"/>
  <Override PartName="/ppt/tags/tag71.xml" ContentType="application/vnd.openxmlformats-officedocument.presentationml.tags+xml"/>
  <Override PartName="/ppt/tags/tag80.xml" ContentType="application/vnd.openxmlformats-officedocument.presentationml.tags+xml"/>
  <Override PartName="/ppt/tags/tag91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tags/tag40.xml" ContentType="application/vnd.openxmlformats-officedocument.presentationml.tags+xml"/>
  <Override PartName="/ppt/tags/tag42.xml" ContentType="application/vnd.openxmlformats-officedocument.presentationml.tags+xml"/>
  <Override PartName="/ppt/tags/tag51.xml" ContentType="application/vnd.openxmlformats-officedocument.presentationml.tags+xml"/>
  <Override PartName="/ppt/tags/tag60.xml" ContentType="application/vnd.openxmlformats-officedocument.presentationml.tags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ags/tag2.xml" ContentType="application/vnd.openxmlformats-officedocument.presentationml.tags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tags/tag87.xml" ContentType="application/vnd.openxmlformats-officedocument.presentationml.tags+xml"/>
  <Default Extension="rels" ContentType="application/vnd.openxmlformats-package.relationships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tags/tag76.xml" ContentType="application/vnd.openxmlformats-officedocument.presentationml.tags+xml"/>
  <Override PartName="/ppt/tags/tag94.xml" ContentType="application/vnd.openxmlformats-officedocument.presentationml.tags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83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90.xml" ContentType="application/vnd.openxmlformats-officedocument.presentationml.tags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74" r:id="rId12"/>
    <p:sldId id="267" r:id="rId13"/>
    <p:sldId id="268" r:id="rId14"/>
    <p:sldId id="269" r:id="rId15"/>
    <p:sldId id="271" r:id="rId16"/>
    <p:sldId id="273" r:id="rId17"/>
    <p:sldId id="272" r:id="rId18"/>
    <p:sldId id="270" r:id="rId1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  <a:srgbClr val="FFFFCC"/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43" autoAdjust="0"/>
    <p:restoredTop sz="94660"/>
  </p:normalViewPr>
  <p:slideViewPr>
    <p:cSldViewPr>
      <p:cViewPr varScale="1">
        <p:scale>
          <a:sx n="65" d="100"/>
          <a:sy n="65" d="100"/>
        </p:scale>
        <p:origin x="-102" y="-16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74DDD3-9707-443C-A4C2-BA76376CBE54}" type="datetimeFigureOut">
              <a:rPr lang="en-US" smtClean="0"/>
              <a:pPr/>
              <a:t>8/23/2011</a:t>
            </a:fld>
            <a:endParaRPr lang="en-US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14A84D-ABBB-40D2-8903-F32D2846ADF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4km </a:t>
            </a:r>
            <a:r>
              <a:rPr lang="pl-PL" dirty="0" err="1" smtClean="0"/>
              <a:t>arms</a:t>
            </a:r>
            <a:r>
              <a:rPr lang="pl-PL" dirty="0" smtClean="0"/>
              <a:t>. </a:t>
            </a:r>
            <a:r>
              <a:rPr lang="pl-PL" dirty="0" err="1" smtClean="0"/>
              <a:t>Technical</a:t>
            </a:r>
            <a:r>
              <a:rPr lang="pl-PL" dirty="0" smtClean="0"/>
              <a:t> </a:t>
            </a:r>
            <a:r>
              <a:rPr lang="pl-PL" dirty="0" err="1" smtClean="0"/>
              <a:t>noise</a:t>
            </a:r>
            <a:r>
              <a:rPr lang="pl-PL" dirty="0" smtClean="0"/>
              <a:t> </a:t>
            </a:r>
            <a:r>
              <a:rPr lang="pl-PL" dirty="0" err="1" smtClean="0"/>
              <a:t>suppressed</a:t>
            </a:r>
            <a:r>
              <a:rPr lang="pl-PL" dirty="0" smtClean="0"/>
              <a:t> to </a:t>
            </a:r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level</a:t>
            </a:r>
            <a:r>
              <a:rPr lang="pl-PL" dirty="0" smtClean="0"/>
              <a:t> </a:t>
            </a:r>
            <a:r>
              <a:rPr lang="pl-PL" dirty="0" err="1" smtClean="0"/>
              <a:t>that</a:t>
            </a:r>
            <a:r>
              <a:rPr lang="pl-PL" dirty="0" smtClean="0"/>
              <a:t> </a:t>
            </a:r>
            <a:r>
              <a:rPr lang="pl-PL" dirty="0" err="1" smtClean="0"/>
              <a:t>fundamental</a:t>
            </a:r>
            <a:r>
              <a:rPr lang="pl-PL" baseline="0" dirty="0" smtClean="0"/>
              <a:t> </a:t>
            </a:r>
            <a:r>
              <a:rPr lang="pl-PL" baseline="0" dirty="0" err="1" smtClean="0"/>
              <a:t>limitations</a:t>
            </a:r>
            <a:r>
              <a:rPr lang="pl-PL" baseline="0" dirty="0" smtClean="0"/>
              <a:t> </a:t>
            </a:r>
            <a:r>
              <a:rPr lang="pl-PL" baseline="0" dirty="0" err="1" smtClean="0"/>
              <a:t>such</a:t>
            </a:r>
            <a:r>
              <a:rPr lang="pl-PL" baseline="0" dirty="0" smtClean="0"/>
              <a:t> as </a:t>
            </a:r>
            <a:r>
              <a:rPr lang="pl-PL" baseline="0" dirty="0" err="1" smtClean="0"/>
              <a:t>the</a:t>
            </a:r>
            <a:r>
              <a:rPr lang="pl-PL" baseline="0" dirty="0" smtClean="0"/>
              <a:t> </a:t>
            </a:r>
            <a:r>
              <a:rPr lang="pl-PL" baseline="0" dirty="0" err="1" smtClean="0"/>
              <a:t>shot</a:t>
            </a:r>
            <a:r>
              <a:rPr lang="pl-PL" baseline="0" dirty="0" smtClean="0"/>
              <a:t> </a:t>
            </a:r>
            <a:r>
              <a:rPr lang="pl-PL" baseline="0" dirty="0" err="1" smtClean="0"/>
              <a:t>noise</a:t>
            </a:r>
            <a:r>
              <a:rPr lang="pl-PL" baseline="0" dirty="0" smtClean="0"/>
              <a:t> </a:t>
            </a:r>
            <a:r>
              <a:rPr lang="pl-PL" baseline="0" dirty="0" err="1" smtClean="0"/>
              <a:t>limits</a:t>
            </a:r>
            <a:r>
              <a:rPr lang="pl-PL" baseline="0" dirty="0" smtClean="0"/>
              <a:t> </a:t>
            </a:r>
            <a:r>
              <a:rPr lang="pl-PL" baseline="0" dirty="0" err="1" smtClean="0"/>
              <a:t>the</a:t>
            </a:r>
            <a:r>
              <a:rPr lang="pl-PL" baseline="0" dirty="0" smtClean="0"/>
              <a:t> </a:t>
            </a:r>
            <a:r>
              <a:rPr lang="pl-PL" baseline="0" dirty="0" err="1" smtClean="0"/>
              <a:t>precission</a:t>
            </a:r>
            <a:r>
              <a:rPr lang="pl-PL" baseline="0" dirty="0" smtClean="0"/>
              <a:t>. </a:t>
            </a:r>
          </a:p>
          <a:p>
            <a:r>
              <a:rPr lang="pl-PL" baseline="0" dirty="0" err="1" smtClean="0"/>
              <a:t>LiGO</a:t>
            </a:r>
            <a:r>
              <a:rPr lang="pl-PL" baseline="0" dirty="0" smtClean="0"/>
              <a:t> </a:t>
            </a:r>
            <a:r>
              <a:rPr lang="pl-PL" baseline="0" dirty="0" err="1" smtClean="0"/>
              <a:t>can</a:t>
            </a:r>
            <a:r>
              <a:rPr lang="pl-PL" baseline="0" dirty="0" smtClean="0"/>
              <a:t> </a:t>
            </a:r>
            <a:r>
              <a:rPr lang="pl-PL" baseline="0" dirty="0" err="1" smtClean="0"/>
              <a:t>measure</a:t>
            </a:r>
            <a:r>
              <a:rPr lang="pl-PL" baseline="0" dirty="0" smtClean="0"/>
              <a:t> </a:t>
            </a:r>
            <a:r>
              <a:rPr lang="pl-PL" baseline="0" dirty="0" err="1" smtClean="0"/>
              <a:t>distance</a:t>
            </a:r>
            <a:r>
              <a:rPr lang="pl-PL" baseline="0" dirty="0" smtClean="0"/>
              <a:t> </a:t>
            </a:r>
            <a:r>
              <a:rPr lang="pl-PL" baseline="0" dirty="0" err="1" smtClean="0"/>
              <a:t>change</a:t>
            </a:r>
            <a:r>
              <a:rPr lang="pl-PL" baseline="0" dirty="0" smtClean="0"/>
              <a:t> of </a:t>
            </a:r>
            <a:r>
              <a:rPr lang="pl-PL" baseline="0" dirty="0" err="1" smtClean="0"/>
              <a:t>the</a:t>
            </a:r>
            <a:r>
              <a:rPr lang="pl-PL" baseline="0" dirty="0" smtClean="0"/>
              <a:t> order of 1/1000 </a:t>
            </a:r>
            <a:r>
              <a:rPr lang="pl-PL" baseline="0" dirty="0" err="1" smtClean="0"/>
              <a:t>diameter</a:t>
            </a:r>
            <a:r>
              <a:rPr lang="pl-PL" baseline="0" dirty="0" smtClean="0"/>
              <a:t> of a proton. NIST – </a:t>
            </a:r>
            <a:r>
              <a:rPr lang="pl-PL" baseline="0" dirty="0" err="1" smtClean="0"/>
              <a:t>the</a:t>
            </a:r>
            <a:r>
              <a:rPr lang="pl-PL" baseline="0" dirty="0" smtClean="0"/>
              <a:t> </a:t>
            </a:r>
            <a:r>
              <a:rPr lang="pl-PL" baseline="0" dirty="0" err="1" smtClean="0"/>
              <a:t>clocks</a:t>
            </a:r>
            <a:r>
              <a:rPr lang="pl-PL" baseline="0" dirty="0" smtClean="0"/>
              <a:t> </a:t>
            </a:r>
            <a:r>
              <a:rPr lang="pl-PL" baseline="0" dirty="0" err="1" smtClean="0"/>
              <a:t>losses</a:t>
            </a:r>
            <a:r>
              <a:rPr lang="pl-PL" baseline="0" dirty="0" smtClean="0"/>
              <a:t> one </a:t>
            </a:r>
            <a:r>
              <a:rPr lang="pl-PL" baseline="0" dirty="0" err="1" smtClean="0"/>
              <a:t>second</a:t>
            </a:r>
            <a:r>
              <a:rPr lang="pl-PL" baseline="0" dirty="0" smtClean="0"/>
              <a:t> </a:t>
            </a:r>
            <a:r>
              <a:rPr lang="pl-PL" baseline="0" dirty="0" err="1" smtClean="0"/>
              <a:t>in</a:t>
            </a:r>
            <a:r>
              <a:rPr lang="pl-PL" baseline="0" dirty="0" smtClean="0"/>
              <a:t> 60 mln </a:t>
            </a:r>
            <a:r>
              <a:rPr lang="pl-PL" baseline="0" dirty="0" err="1" smtClean="0"/>
              <a:t>years</a:t>
            </a:r>
            <a:r>
              <a:rPr lang="pl-PL" baseline="0" dirty="0" smtClean="0"/>
              <a:t>. </a:t>
            </a:r>
          </a:p>
          <a:p>
            <a:r>
              <a:rPr lang="pl-PL" baseline="0" dirty="0" err="1" smtClean="0"/>
              <a:t>Mathematically</a:t>
            </a:r>
            <a:r>
              <a:rPr lang="pl-PL" baseline="0" dirty="0" smtClean="0"/>
              <a:t> </a:t>
            </a:r>
            <a:r>
              <a:rPr lang="pl-PL" baseline="0" dirty="0" err="1" smtClean="0"/>
              <a:t>the</a:t>
            </a:r>
            <a:r>
              <a:rPr lang="pl-PL" baseline="0" dirty="0" smtClean="0"/>
              <a:t> same problem.</a:t>
            </a:r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14A84D-ABBB-40D2-8903-F32D2846ADF7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Most</a:t>
            </a:r>
            <a:r>
              <a:rPr lang="pl-PL" baseline="0" dirty="0" smtClean="0"/>
              <a:t> general </a:t>
            </a:r>
            <a:r>
              <a:rPr lang="pl-PL" baseline="0" dirty="0" err="1" smtClean="0"/>
              <a:t>input</a:t>
            </a:r>
            <a:r>
              <a:rPr lang="pl-PL" baseline="0" dirty="0" smtClean="0"/>
              <a:t> state (</a:t>
            </a:r>
            <a:r>
              <a:rPr lang="pl-PL" baseline="0" dirty="0" err="1" smtClean="0"/>
              <a:t>with</a:t>
            </a:r>
            <a:r>
              <a:rPr lang="pl-PL" baseline="0" dirty="0" smtClean="0"/>
              <a:t> </a:t>
            </a:r>
            <a:r>
              <a:rPr lang="pl-PL" baseline="0" dirty="0" err="1" smtClean="0"/>
              <a:t>given</a:t>
            </a:r>
            <a:r>
              <a:rPr lang="pl-PL" baseline="0" dirty="0" smtClean="0"/>
              <a:t> </a:t>
            </a:r>
            <a:r>
              <a:rPr lang="pl-PL" baseline="0" dirty="0" err="1" smtClean="0"/>
              <a:t>contraints</a:t>
            </a:r>
            <a:r>
              <a:rPr lang="pl-PL" baseline="0" dirty="0" smtClean="0"/>
              <a:t>: energy, </a:t>
            </a:r>
            <a:r>
              <a:rPr lang="pl-PL" baseline="0" dirty="0" err="1" smtClean="0"/>
              <a:t>number</a:t>
            </a:r>
            <a:r>
              <a:rPr lang="pl-PL" baseline="0" dirty="0" smtClean="0"/>
              <a:t> of </a:t>
            </a:r>
            <a:r>
              <a:rPr lang="pl-PL" baseline="0" dirty="0" err="1" smtClean="0"/>
              <a:t>particles</a:t>
            </a:r>
            <a:r>
              <a:rPr lang="pl-PL" baseline="0" dirty="0" smtClean="0"/>
              <a:t>), </a:t>
            </a:r>
            <a:r>
              <a:rPr lang="pl-PL" baseline="0" dirty="0" err="1" smtClean="0"/>
              <a:t>the</a:t>
            </a:r>
            <a:r>
              <a:rPr lang="pl-PL" baseline="0" dirty="0" smtClean="0"/>
              <a:t> most general quantum </a:t>
            </a:r>
            <a:r>
              <a:rPr lang="pl-PL" baseline="0" dirty="0" err="1" smtClean="0"/>
              <a:t>measurement</a:t>
            </a:r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14A84D-ABBB-40D2-8903-F32D2846ADF7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 err="1" smtClean="0"/>
              <a:t>Two</a:t>
            </a:r>
            <a:r>
              <a:rPr lang="pl-PL" dirty="0" smtClean="0"/>
              <a:t> </a:t>
            </a:r>
            <a:r>
              <a:rPr lang="pl-PL" dirty="0" err="1" smtClean="0"/>
              <a:t>particular</a:t>
            </a:r>
            <a:r>
              <a:rPr lang="pl-PL" dirty="0" smtClean="0"/>
              <a:t> </a:t>
            </a:r>
            <a:r>
              <a:rPr lang="pl-PL" dirty="0" err="1" smtClean="0"/>
              <a:t>cases</a:t>
            </a:r>
            <a:r>
              <a:rPr lang="pl-PL" dirty="0" smtClean="0"/>
              <a:t> </a:t>
            </a:r>
            <a:r>
              <a:rPr lang="pl-PL" dirty="0" err="1" smtClean="0"/>
              <a:t>allowing</a:t>
            </a:r>
            <a:r>
              <a:rPr lang="pl-PL" dirty="0" smtClean="0"/>
              <a:t> </a:t>
            </a:r>
            <a:r>
              <a:rPr lang="pl-PL" baseline="0" dirty="0" smtClean="0"/>
              <a:t> for an </a:t>
            </a:r>
            <a:r>
              <a:rPr lang="pl-PL" baseline="0" dirty="0" err="1" smtClean="0"/>
              <a:t>analytical</a:t>
            </a:r>
            <a:r>
              <a:rPr lang="pl-PL" baseline="0" dirty="0" smtClean="0"/>
              <a:t> </a:t>
            </a:r>
            <a:r>
              <a:rPr lang="pl-PL" baseline="0" dirty="0" err="1" smtClean="0"/>
              <a:t>solution</a:t>
            </a:r>
            <a:r>
              <a:rPr lang="pl-PL" baseline="0" dirty="0" smtClean="0"/>
              <a:t>. First </a:t>
            </a:r>
            <a:r>
              <a:rPr lang="pl-PL" baseline="0" dirty="0" err="1" smtClean="0"/>
              <a:t>useful</a:t>
            </a:r>
            <a:r>
              <a:rPr lang="pl-PL" baseline="0" dirty="0" smtClean="0"/>
              <a:t> </a:t>
            </a:r>
            <a:r>
              <a:rPr lang="pl-PL" baseline="0" dirty="0" err="1" smtClean="0"/>
              <a:t>e.g</a:t>
            </a:r>
            <a:r>
              <a:rPr lang="pl-PL" baseline="0" dirty="0" smtClean="0"/>
              <a:t>. LIGO, </a:t>
            </a:r>
            <a:r>
              <a:rPr lang="pl-PL" baseline="0" dirty="0" err="1" smtClean="0"/>
              <a:t>atomic</a:t>
            </a:r>
            <a:r>
              <a:rPr lang="pl-PL" baseline="0" dirty="0" smtClean="0"/>
              <a:t> </a:t>
            </a:r>
            <a:r>
              <a:rPr lang="pl-PL" baseline="0" dirty="0" err="1" smtClean="0"/>
              <a:t>clocks</a:t>
            </a:r>
            <a:r>
              <a:rPr lang="pl-PL" baseline="0" dirty="0" smtClean="0"/>
              <a:t>, </a:t>
            </a:r>
            <a:r>
              <a:rPr lang="pl-PL" baseline="0" dirty="0" err="1" smtClean="0"/>
              <a:t>the</a:t>
            </a:r>
            <a:r>
              <a:rPr lang="pl-PL" baseline="0" dirty="0" smtClean="0"/>
              <a:t> </a:t>
            </a:r>
            <a:r>
              <a:rPr lang="pl-PL" baseline="0" dirty="0" err="1" smtClean="0"/>
              <a:t>second</a:t>
            </a:r>
            <a:r>
              <a:rPr lang="pl-PL" baseline="0" dirty="0" smtClean="0"/>
              <a:t> </a:t>
            </a:r>
            <a:r>
              <a:rPr lang="pl-PL" baseline="0" dirty="0" err="1" smtClean="0"/>
              <a:t>in</a:t>
            </a:r>
            <a:r>
              <a:rPr lang="pl-PL" baseline="0" dirty="0" smtClean="0"/>
              <a:t> </a:t>
            </a:r>
            <a:r>
              <a:rPr lang="pl-PL" baseline="0" dirty="0" err="1" smtClean="0"/>
              <a:t>calibration</a:t>
            </a:r>
            <a:r>
              <a:rPr lang="pl-PL" baseline="0" dirty="0" smtClean="0"/>
              <a:t> of </a:t>
            </a:r>
            <a:r>
              <a:rPr lang="pl-PL" baseline="0" dirty="0" err="1" smtClean="0"/>
              <a:t>unknown</a:t>
            </a:r>
            <a:r>
              <a:rPr lang="pl-PL" baseline="0" dirty="0" smtClean="0"/>
              <a:t> </a:t>
            </a:r>
            <a:r>
              <a:rPr lang="pl-PL" baseline="0" dirty="0" err="1" smtClean="0"/>
              <a:t>device</a:t>
            </a:r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14A84D-ABBB-40D2-8903-F32D2846ADF7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loss</a:t>
            </a:r>
            <a:r>
              <a:rPr lang="pl-PL" dirty="0" smtClean="0"/>
              <a:t> </a:t>
            </a:r>
            <a:r>
              <a:rPr lang="pl-PL" dirty="0" err="1" smtClean="0"/>
              <a:t>can</a:t>
            </a:r>
            <a:r>
              <a:rPr lang="pl-PL" dirty="0" smtClean="0"/>
              <a:t> </a:t>
            </a:r>
            <a:r>
              <a:rPr lang="pl-PL" dirty="0" err="1" smtClean="0"/>
              <a:t>include</a:t>
            </a:r>
            <a:r>
              <a:rPr lang="pl-PL" dirty="0" smtClean="0"/>
              <a:t> </a:t>
            </a:r>
            <a:r>
              <a:rPr lang="pl-PL" dirty="0" err="1" smtClean="0"/>
              <a:t>both</a:t>
            </a:r>
            <a:r>
              <a:rPr lang="pl-PL" dirty="0" smtClean="0"/>
              <a:t> </a:t>
            </a:r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inefficiency</a:t>
            </a:r>
            <a:r>
              <a:rPr lang="pl-PL" baseline="0" dirty="0" smtClean="0"/>
              <a:t> of </a:t>
            </a:r>
            <a:r>
              <a:rPr lang="pl-PL" baseline="0" dirty="0" err="1" smtClean="0"/>
              <a:t>detectors</a:t>
            </a:r>
            <a:r>
              <a:rPr lang="pl-PL" baseline="0" dirty="0" smtClean="0"/>
              <a:t>, </a:t>
            </a:r>
            <a:r>
              <a:rPr lang="pl-PL" baseline="0" dirty="0" err="1" smtClean="0"/>
              <a:t>loss</a:t>
            </a:r>
            <a:r>
              <a:rPr lang="pl-PL" baseline="0" dirty="0" smtClean="0"/>
              <a:t> </a:t>
            </a:r>
            <a:r>
              <a:rPr lang="pl-PL" baseline="0" dirty="0" err="1" smtClean="0"/>
              <a:t>in</a:t>
            </a:r>
            <a:r>
              <a:rPr lang="pl-PL" baseline="0" dirty="0" smtClean="0"/>
              <a:t> </a:t>
            </a:r>
            <a:r>
              <a:rPr lang="pl-PL" baseline="0" dirty="0" err="1" smtClean="0"/>
              <a:t>the</a:t>
            </a:r>
            <a:r>
              <a:rPr lang="pl-PL" baseline="0" dirty="0" smtClean="0"/>
              <a:t> </a:t>
            </a:r>
            <a:r>
              <a:rPr lang="pl-PL" baseline="0" dirty="0" err="1" smtClean="0"/>
              <a:t>sample</a:t>
            </a:r>
            <a:r>
              <a:rPr lang="pl-PL" baseline="0" dirty="0" smtClean="0"/>
              <a:t> </a:t>
            </a:r>
            <a:r>
              <a:rPr lang="pl-PL" baseline="0" dirty="0" err="1" smtClean="0"/>
              <a:t>or</a:t>
            </a:r>
            <a:r>
              <a:rPr lang="pl-PL" baseline="0" dirty="0" smtClean="0"/>
              <a:t> </a:t>
            </a:r>
            <a:r>
              <a:rPr lang="pl-PL" baseline="0" dirty="0" err="1" smtClean="0"/>
              <a:t>in</a:t>
            </a:r>
            <a:r>
              <a:rPr lang="pl-PL" baseline="0" dirty="0" smtClean="0"/>
              <a:t> </a:t>
            </a:r>
            <a:r>
              <a:rPr lang="pl-PL" baseline="0" dirty="0" err="1" smtClean="0"/>
              <a:t>the</a:t>
            </a:r>
            <a:r>
              <a:rPr lang="pl-PL" baseline="0" dirty="0" smtClean="0"/>
              <a:t> </a:t>
            </a:r>
            <a:r>
              <a:rPr lang="pl-PL" baseline="0" dirty="0" err="1" smtClean="0"/>
              <a:t>fibers</a:t>
            </a:r>
            <a:r>
              <a:rPr lang="pl-PL" baseline="0" dirty="0" smtClean="0"/>
              <a:t> etc…</a:t>
            </a:r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14A84D-ABBB-40D2-8903-F32D2846ADF7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 err="1" smtClean="0"/>
              <a:t>Numerical</a:t>
            </a:r>
            <a:r>
              <a:rPr lang="pl-PL" baseline="0" dirty="0" smtClean="0"/>
              <a:t> </a:t>
            </a:r>
            <a:r>
              <a:rPr lang="pl-PL" baseline="0" dirty="0" err="1" smtClean="0"/>
              <a:t>consideration</a:t>
            </a:r>
            <a:r>
              <a:rPr lang="pl-PL" baseline="0" dirty="0" smtClean="0"/>
              <a:t> </a:t>
            </a:r>
            <a:r>
              <a:rPr lang="pl-PL" baseline="0" dirty="0" err="1" smtClean="0"/>
              <a:t>njot</a:t>
            </a:r>
            <a:r>
              <a:rPr lang="pl-PL" baseline="0" dirty="0" smtClean="0"/>
              <a:t> </a:t>
            </a:r>
            <a:r>
              <a:rPr lang="pl-PL" baseline="0" dirty="0" err="1" smtClean="0"/>
              <a:t>sufficient</a:t>
            </a:r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14A84D-ABBB-40D2-8903-F32D2846ADF7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Global </a:t>
            </a:r>
            <a:r>
              <a:rPr lang="pl-PL" dirty="0" err="1" smtClean="0"/>
              <a:t>approach</a:t>
            </a:r>
            <a:r>
              <a:rPr lang="pl-PL" baseline="0" dirty="0" smtClean="0"/>
              <a:t> </a:t>
            </a:r>
            <a:r>
              <a:rPr lang="pl-PL" baseline="0" dirty="0" err="1" smtClean="0"/>
              <a:t>in</a:t>
            </a:r>
            <a:r>
              <a:rPr lang="pl-PL" baseline="0" dirty="0" smtClean="0"/>
              <a:t> </a:t>
            </a:r>
            <a:r>
              <a:rPr lang="pl-PL" baseline="0" dirty="0" err="1" smtClean="0"/>
              <a:t>the</a:t>
            </a:r>
            <a:r>
              <a:rPr lang="pl-PL" baseline="0" dirty="0" smtClean="0"/>
              <a:t> </a:t>
            </a:r>
            <a:r>
              <a:rPr lang="pl-PL" baseline="0" dirty="0" err="1" smtClean="0"/>
              <a:t>presence</a:t>
            </a:r>
            <a:r>
              <a:rPr lang="pl-PL" baseline="0" dirty="0" smtClean="0"/>
              <a:t> of </a:t>
            </a:r>
            <a:r>
              <a:rPr lang="pl-PL" baseline="0" dirty="0" err="1" smtClean="0"/>
              <a:t>loss</a:t>
            </a:r>
            <a:r>
              <a:rPr lang="pl-PL" baseline="0" dirty="0" smtClean="0"/>
              <a:t> </a:t>
            </a:r>
            <a:r>
              <a:rPr lang="pl-PL" baseline="0" dirty="0" err="1" smtClean="0"/>
              <a:t>is</a:t>
            </a:r>
            <a:r>
              <a:rPr lang="pl-PL" baseline="0" dirty="0" smtClean="0"/>
              <a:t> </a:t>
            </a:r>
            <a:r>
              <a:rPr lang="pl-PL" baseline="0" dirty="0" err="1" smtClean="0"/>
              <a:t>mathematically</a:t>
            </a:r>
            <a:r>
              <a:rPr lang="pl-PL" baseline="0" dirty="0" smtClean="0"/>
              <a:t> </a:t>
            </a:r>
            <a:r>
              <a:rPr lang="pl-PL" baseline="0" dirty="0" err="1" smtClean="0"/>
              <a:t>simpler</a:t>
            </a:r>
            <a:r>
              <a:rPr lang="pl-PL" baseline="0" dirty="0" smtClean="0"/>
              <a:t> </a:t>
            </a:r>
            <a:r>
              <a:rPr lang="pl-PL" baseline="0" dirty="0" err="1" smtClean="0"/>
              <a:t>hence</a:t>
            </a:r>
            <a:r>
              <a:rPr lang="pl-PL" baseline="0" dirty="0" smtClean="0"/>
              <a:t> we </a:t>
            </a:r>
            <a:r>
              <a:rPr lang="pl-PL" baseline="0" dirty="0" err="1" smtClean="0"/>
              <a:t>were</a:t>
            </a:r>
            <a:r>
              <a:rPr lang="pl-PL" baseline="0" dirty="0" smtClean="0"/>
              <a:t> </a:t>
            </a:r>
            <a:r>
              <a:rPr lang="pl-PL" baseline="0" dirty="0" err="1" smtClean="0"/>
              <a:t>able</a:t>
            </a:r>
            <a:r>
              <a:rPr lang="pl-PL" baseline="0" dirty="0" smtClean="0"/>
              <a:t> to </a:t>
            </a:r>
            <a:r>
              <a:rPr lang="pl-PL" baseline="0" dirty="0" err="1" smtClean="0"/>
              <a:t>bound</a:t>
            </a:r>
            <a:r>
              <a:rPr lang="pl-PL" baseline="0" dirty="0" smtClean="0"/>
              <a:t> </a:t>
            </a:r>
            <a:r>
              <a:rPr lang="pl-PL" baseline="0" dirty="0" err="1" smtClean="0"/>
              <a:t>the</a:t>
            </a:r>
            <a:r>
              <a:rPr lang="pl-PL" baseline="0" dirty="0" smtClean="0"/>
              <a:t> </a:t>
            </a:r>
            <a:r>
              <a:rPr lang="pl-PL" baseline="0" dirty="0" err="1" smtClean="0"/>
              <a:t>ucertainty</a:t>
            </a:r>
            <a:r>
              <a:rPr lang="pl-PL" baseline="0" dirty="0" smtClean="0"/>
              <a:t>. For </a:t>
            </a:r>
            <a:r>
              <a:rPr lang="pl-PL" baseline="0" dirty="0" err="1" smtClean="0"/>
              <a:t>large</a:t>
            </a:r>
            <a:r>
              <a:rPr lang="pl-PL" baseline="0" dirty="0" smtClean="0"/>
              <a:t> N we </a:t>
            </a:r>
            <a:r>
              <a:rPr lang="pl-PL" baseline="0" dirty="0" err="1" smtClean="0"/>
              <a:t>have</a:t>
            </a:r>
            <a:r>
              <a:rPr lang="pl-PL" baseline="0" dirty="0" smtClean="0"/>
              <a:t> </a:t>
            </a:r>
            <a:r>
              <a:rPr lang="pl-PL" baseline="0" dirty="0" err="1" smtClean="0"/>
              <a:t>shot</a:t>
            </a:r>
            <a:r>
              <a:rPr lang="pl-PL" baseline="0" dirty="0" smtClean="0"/>
              <a:t> </a:t>
            </a:r>
            <a:r>
              <a:rPr lang="pl-PL" baseline="0" dirty="0" err="1" smtClean="0"/>
              <a:t>noise</a:t>
            </a:r>
            <a:r>
              <a:rPr lang="pl-PL" baseline="0" dirty="0" smtClean="0"/>
              <a:t> </a:t>
            </a:r>
            <a:r>
              <a:rPr lang="pl-PL" baseline="0" dirty="0" err="1" smtClean="0"/>
              <a:t>scaling</a:t>
            </a:r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14A84D-ABBB-40D2-8903-F32D2846ADF7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For</a:t>
            </a:r>
            <a:r>
              <a:rPr lang="pl-PL" baseline="0" dirty="0" smtClean="0"/>
              <a:t> 20% </a:t>
            </a:r>
            <a:r>
              <a:rPr lang="pl-PL" baseline="0" dirty="0" err="1" smtClean="0"/>
              <a:t>loss</a:t>
            </a:r>
            <a:r>
              <a:rPr lang="pl-PL" baseline="0" dirty="0" smtClean="0"/>
              <a:t>, we </a:t>
            </a:r>
            <a:r>
              <a:rPr lang="pl-PL" baseline="0" dirty="0" err="1" smtClean="0"/>
              <a:t>cannot</a:t>
            </a:r>
            <a:r>
              <a:rPr lang="pl-PL" baseline="0" dirty="0" smtClean="0"/>
              <a:t> </a:t>
            </a:r>
            <a:r>
              <a:rPr lang="pl-PL" baseline="0" dirty="0" err="1" smtClean="0"/>
              <a:t>get</a:t>
            </a:r>
            <a:r>
              <a:rPr lang="pl-PL" baseline="0" dirty="0" smtClean="0"/>
              <a:t> </a:t>
            </a:r>
            <a:r>
              <a:rPr lang="pl-PL" baseline="0" dirty="0" err="1" smtClean="0"/>
              <a:t>more</a:t>
            </a:r>
            <a:r>
              <a:rPr lang="pl-PL" baseline="0" dirty="0" smtClean="0"/>
              <a:t> </a:t>
            </a:r>
            <a:r>
              <a:rPr lang="pl-PL" baseline="0" dirty="0" err="1" smtClean="0"/>
              <a:t>than</a:t>
            </a:r>
            <a:r>
              <a:rPr lang="pl-PL" baseline="0" dirty="0" smtClean="0"/>
              <a:t> 2.24 </a:t>
            </a:r>
            <a:r>
              <a:rPr lang="pl-PL" baseline="0" dirty="0" err="1" smtClean="0"/>
              <a:t>reduction</a:t>
            </a:r>
            <a:r>
              <a:rPr lang="pl-PL" baseline="0" dirty="0" smtClean="0"/>
              <a:t> </a:t>
            </a:r>
            <a:r>
              <a:rPr lang="pl-PL" baseline="0" dirty="0" err="1" smtClean="0"/>
              <a:t>in</a:t>
            </a:r>
            <a:r>
              <a:rPr lang="pl-PL" baseline="0" dirty="0" smtClean="0"/>
              <a:t> </a:t>
            </a:r>
            <a:r>
              <a:rPr lang="pl-PL" baseline="0" dirty="0" err="1" smtClean="0"/>
              <a:t>uncertainty</a:t>
            </a:r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14A84D-ABBB-40D2-8903-F32D2846ADF7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19D17-52E7-464A-B20B-BB4D851A19D4}" type="datetimeFigureOut">
              <a:rPr lang="en-US" smtClean="0"/>
              <a:pPr/>
              <a:t>8/23/2011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CA83A-039F-49F8-80FA-40CE7D7C11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19D17-52E7-464A-B20B-BB4D851A19D4}" type="datetimeFigureOut">
              <a:rPr lang="en-US" smtClean="0"/>
              <a:pPr/>
              <a:t>8/23/2011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CA83A-039F-49F8-80FA-40CE7D7C11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19D17-52E7-464A-B20B-BB4D851A19D4}" type="datetimeFigureOut">
              <a:rPr lang="en-US" smtClean="0"/>
              <a:pPr/>
              <a:t>8/23/2011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CA83A-039F-49F8-80FA-40CE7D7C11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>
            <a:lvl1pPr>
              <a:defRPr b="1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19D17-52E7-464A-B20B-BB4D851A19D4}" type="datetimeFigureOut">
              <a:rPr lang="en-US" smtClean="0"/>
              <a:pPr/>
              <a:t>8/23/2011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CA83A-039F-49F8-80FA-40CE7D7C11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19D17-52E7-464A-B20B-BB4D851A19D4}" type="datetimeFigureOut">
              <a:rPr lang="en-US" smtClean="0"/>
              <a:pPr/>
              <a:t>8/23/2011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CA83A-039F-49F8-80FA-40CE7D7C11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19D17-52E7-464A-B20B-BB4D851A19D4}" type="datetimeFigureOut">
              <a:rPr lang="en-US" smtClean="0"/>
              <a:pPr/>
              <a:t>8/23/2011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CA83A-039F-49F8-80FA-40CE7D7C11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19D17-52E7-464A-B20B-BB4D851A19D4}" type="datetimeFigureOut">
              <a:rPr lang="en-US" smtClean="0"/>
              <a:pPr/>
              <a:t>8/23/2011</a:t>
            </a:fld>
            <a:endParaRPr lang="en-US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CA83A-039F-49F8-80FA-40CE7D7C11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19D17-52E7-464A-B20B-BB4D851A19D4}" type="datetimeFigureOut">
              <a:rPr lang="en-US" smtClean="0"/>
              <a:pPr/>
              <a:t>8/23/2011</a:t>
            </a:fld>
            <a:endParaRPr lang="en-US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CA83A-039F-49F8-80FA-40CE7D7C11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19D17-52E7-464A-B20B-BB4D851A19D4}" type="datetimeFigureOut">
              <a:rPr lang="en-US" smtClean="0"/>
              <a:pPr/>
              <a:t>8/23/2011</a:t>
            </a:fld>
            <a:endParaRPr lang="en-US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CA83A-039F-49F8-80FA-40CE7D7C11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19D17-52E7-464A-B20B-BB4D851A19D4}" type="datetimeFigureOut">
              <a:rPr lang="en-US" smtClean="0"/>
              <a:pPr/>
              <a:t>8/23/2011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CA83A-039F-49F8-80FA-40CE7D7C11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19D17-52E7-464A-B20B-BB4D851A19D4}" type="datetimeFigureOut">
              <a:rPr lang="en-US" smtClean="0"/>
              <a:pPr/>
              <a:t>8/23/2011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CA83A-039F-49F8-80FA-40CE7D7C11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619D17-52E7-464A-B20B-BB4D851A19D4}" type="datetimeFigureOut">
              <a:rPr lang="en-US" smtClean="0"/>
              <a:pPr/>
              <a:t>8/23/2011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3CA83A-039F-49F8-80FA-40CE7D7C11C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gif"/><Relationship Id="rId13" Type="http://schemas.openxmlformats.org/officeDocument/2006/relationships/image" Target="../media/image42.png"/><Relationship Id="rId3" Type="http://schemas.openxmlformats.org/officeDocument/2006/relationships/tags" Target="../tags/tag53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41.png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tags" Target="../tags/tag56.xml"/><Relationship Id="rId11" Type="http://schemas.openxmlformats.org/officeDocument/2006/relationships/image" Target="../media/image40.png"/><Relationship Id="rId5" Type="http://schemas.openxmlformats.org/officeDocument/2006/relationships/tags" Target="../tags/tag55.xml"/><Relationship Id="rId10" Type="http://schemas.openxmlformats.org/officeDocument/2006/relationships/image" Target="../media/image39.png"/><Relationship Id="rId4" Type="http://schemas.openxmlformats.org/officeDocument/2006/relationships/tags" Target="../tags/tag54.xml"/><Relationship Id="rId9" Type="http://schemas.openxmlformats.org/officeDocument/2006/relationships/image" Target="../media/image38.png"/><Relationship Id="rId14" Type="http://schemas.openxmlformats.org/officeDocument/2006/relationships/image" Target="../media/image4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38.png"/><Relationship Id="rId3" Type="http://schemas.openxmlformats.org/officeDocument/2006/relationships/tags" Target="../tags/tag59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43.png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tags" Target="../tags/tag62.xml"/><Relationship Id="rId11" Type="http://schemas.openxmlformats.org/officeDocument/2006/relationships/image" Target="../media/image42.png"/><Relationship Id="rId5" Type="http://schemas.openxmlformats.org/officeDocument/2006/relationships/tags" Target="../tags/tag61.xml"/><Relationship Id="rId10" Type="http://schemas.openxmlformats.org/officeDocument/2006/relationships/image" Target="../media/image41.png"/><Relationship Id="rId4" Type="http://schemas.openxmlformats.org/officeDocument/2006/relationships/tags" Target="../tags/tag60.xml"/><Relationship Id="rId9" Type="http://schemas.openxmlformats.org/officeDocument/2006/relationships/image" Target="../media/image40.png"/><Relationship Id="rId14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tags" Target="../tags/tag65.xml"/><Relationship Id="rId7" Type="http://schemas.openxmlformats.org/officeDocument/2006/relationships/image" Target="../media/image45.png"/><Relationship Id="rId12" Type="http://schemas.openxmlformats.org/officeDocument/2006/relationships/image" Target="../media/image46.png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40.png"/><Relationship Id="rId5" Type="http://schemas.openxmlformats.org/officeDocument/2006/relationships/tags" Target="../tags/tag67.xml"/><Relationship Id="rId10" Type="http://schemas.openxmlformats.org/officeDocument/2006/relationships/image" Target="../media/image42.png"/><Relationship Id="rId4" Type="http://schemas.openxmlformats.org/officeDocument/2006/relationships/tags" Target="../tags/tag66.xml"/><Relationship Id="rId9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75.xml"/><Relationship Id="rId13" Type="http://schemas.openxmlformats.org/officeDocument/2006/relationships/image" Target="../media/image17.png"/><Relationship Id="rId3" Type="http://schemas.openxmlformats.org/officeDocument/2006/relationships/tags" Target="../tags/tag70.xml"/><Relationship Id="rId7" Type="http://schemas.openxmlformats.org/officeDocument/2006/relationships/tags" Target="../tags/tag74.xml"/><Relationship Id="rId12" Type="http://schemas.openxmlformats.org/officeDocument/2006/relationships/image" Target="../media/image20.png"/><Relationship Id="rId17" Type="http://schemas.openxmlformats.org/officeDocument/2006/relationships/image" Target="../media/image47.png"/><Relationship Id="rId2" Type="http://schemas.openxmlformats.org/officeDocument/2006/relationships/tags" Target="../tags/tag69.xml"/><Relationship Id="rId16" Type="http://schemas.openxmlformats.org/officeDocument/2006/relationships/image" Target="../media/image36.png"/><Relationship Id="rId1" Type="http://schemas.openxmlformats.org/officeDocument/2006/relationships/tags" Target="../tags/tag68.xml"/><Relationship Id="rId6" Type="http://schemas.openxmlformats.org/officeDocument/2006/relationships/tags" Target="../tags/tag73.xml"/><Relationship Id="rId11" Type="http://schemas.openxmlformats.org/officeDocument/2006/relationships/image" Target="../media/image10.png"/><Relationship Id="rId5" Type="http://schemas.openxmlformats.org/officeDocument/2006/relationships/tags" Target="../tags/tag72.xml"/><Relationship Id="rId15" Type="http://schemas.openxmlformats.org/officeDocument/2006/relationships/image" Target="../media/image18.png"/><Relationship Id="rId10" Type="http://schemas.openxmlformats.org/officeDocument/2006/relationships/notesSlide" Target="../notesSlides/notesSlide6.xml"/><Relationship Id="rId4" Type="http://schemas.openxmlformats.org/officeDocument/2006/relationships/tags" Target="../tags/tag71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tags" Target="../tags/tag78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40.png"/><Relationship Id="rId2" Type="http://schemas.openxmlformats.org/officeDocument/2006/relationships/tags" Target="../tags/tag77.xml"/><Relationship Id="rId1" Type="http://schemas.openxmlformats.org/officeDocument/2006/relationships/tags" Target="../tags/tag76.xml"/><Relationship Id="rId6" Type="http://schemas.openxmlformats.org/officeDocument/2006/relationships/tags" Target="../tags/tag81.xml"/><Relationship Id="rId11" Type="http://schemas.openxmlformats.org/officeDocument/2006/relationships/image" Target="../media/image42.png"/><Relationship Id="rId5" Type="http://schemas.openxmlformats.org/officeDocument/2006/relationships/tags" Target="../tags/tag80.xml"/><Relationship Id="rId10" Type="http://schemas.openxmlformats.org/officeDocument/2006/relationships/image" Target="../media/image39.png"/><Relationship Id="rId4" Type="http://schemas.openxmlformats.org/officeDocument/2006/relationships/tags" Target="../tags/tag79.xml"/><Relationship Id="rId9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89.xml"/><Relationship Id="rId13" Type="http://schemas.openxmlformats.org/officeDocument/2006/relationships/image" Target="../media/image38.png"/><Relationship Id="rId3" Type="http://schemas.openxmlformats.org/officeDocument/2006/relationships/tags" Target="../tags/tag84.xml"/><Relationship Id="rId7" Type="http://schemas.openxmlformats.org/officeDocument/2006/relationships/tags" Target="../tags/tag88.xml"/><Relationship Id="rId12" Type="http://schemas.openxmlformats.org/officeDocument/2006/relationships/image" Target="../media/image40.png"/><Relationship Id="rId2" Type="http://schemas.openxmlformats.org/officeDocument/2006/relationships/tags" Target="../tags/tag83.xml"/><Relationship Id="rId1" Type="http://schemas.openxmlformats.org/officeDocument/2006/relationships/tags" Target="../tags/tag82.xml"/><Relationship Id="rId6" Type="http://schemas.openxmlformats.org/officeDocument/2006/relationships/tags" Target="../tags/tag87.xml"/><Relationship Id="rId11" Type="http://schemas.openxmlformats.org/officeDocument/2006/relationships/image" Target="../media/image42.png"/><Relationship Id="rId5" Type="http://schemas.openxmlformats.org/officeDocument/2006/relationships/tags" Target="../tags/tag86.xml"/><Relationship Id="rId15" Type="http://schemas.openxmlformats.org/officeDocument/2006/relationships/image" Target="../media/image50.png"/><Relationship Id="rId10" Type="http://schemas.openxmlformats.org/officeDocument/2006/relationships/image" Target="../media/image49.gif"/><Relationship Id="rId4" Type="http://schemas.openxmlformats.org/officeDocument/2006/relationships/tags" Target="../tags/tag85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tags" Target="../tags/tag92.xml"/><Relationship Id="rId7" Type="http://schemas.openxmlformats.org/officeDocument/2006/relationships/notesSlide" Target="../notesSlides/notesSlide7.xml"/><Relationship Id="rId12" Type="http://schemas.openxmlformats.org/officeDocument/2006/relationships/image" Target="../media/image54.png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53.png"/><Relationship Id="rId5" Type="http://schemas.openxmlformats.org/officeDocument/2006/relationships/tags" Target="../tags/tag94.xml"/><Relationship Id="rId10" Type="http://schemas.openxmlformats.org/officeDocument/2006/relationships/image" Target="../media/image52.png"/><Relationship Id="rId4" Type="http://schemas.openxmlformats.org/officeDocument/2006/relationships/tags" Target="../tags/tag93.xml"/><Relationship Id="rId9" Type="http://schemas.openxmlformats.org/officeDocument/2006/relationships/image" Target="../media/image5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13" Type="http://schemas.openxmlformats.org/officeDocument/2006/relationships/image" Target="../media/image5.png"/><Relationship Id="rId3" Type="http://schemas.openxmlformats.org/officeDocument/2006/relationships/tags" Target="../tags/tag3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4.png"/><Relationship Id="rId2" Type="http://schemas.openxmlformats.org/officeDocument/2006/relationships/tags" Target="../tags/tag2.xml"/><Relationship Id="rId16" Type="http://schemas.openxmlformats.org/officeDocument/2006/relationships/image" Target="../media/image8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3.png"/><Relationship Id="rId5" Type="http://schemas.openxmlformats.org/officeDocument/2006/relationships/tags" Target="../tags/tag5.xml"/><Relationship Id="rId15" Type="http://schemas.openxmlformats.org/officeDocument/2006/relationships/image" Target="../media/image7.png"/><Relationship Id="rId10" Type="http://schemas.openxmlformats.org/officeDocument/2006/relationships/image" Target="../media/image2.png"/><Relationship Id="rId4" Type="http://schemas.openxmlformats.org/officeDocument/2006/relationships/tags" Target="../tags/tag4.xml"/><Relationship Id="rId9" Type="http://schemas.openxmlformats.org/officeDocument/2006/relationships/image" Target="../media/image1.jpeg"/><Relationship Id="rId1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tiff"/><Relationship Id="rId13" Type="http://schemas.openxmlformats.org/officeDocument/2006/relationships/image" Target="../media/image14.png"/><Relationship Id="rId3" Type="http://schemas.openxmlformats.org/officeDocument/2006/relationships/tags" Target="../tags/tag9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3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11" Type="http://schemas.openxmlformats.org/officeDocument/2006/relationships/image" Target="../media/image12.png"/><Relationship Id="rId5" Type="http://schemas.openxmlformats.org/officeDocument/2006/relationships/tags" Target="../tags/tag11.xml"/><Relationship Id="rId10" Type="http://schemas.openxmlformats.org/officeDocument/2006/relationships/image" Target="../media/image11.png"/><Relationship Id="rId4" Type="http://schemas.openxmlformats.org/officeDocument/2006/relationships/tags" Target="../tags/tag10.xml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13.png"/><Relationship Id="rId3" Type="http://schemas.openxmlformats.org/officeDocument/2006/relationships/tags" Target="../tags/tag15.xml"/><Relationship Id="rId7" Type="http://schemas.openxmlformats.org/officeDocument/2006/relationships/tags" Target="../tags/tag19.xml"/><Relationship Id="rId12" Type="http://schemas.openxmlformats.org/officeDocument/2006/relationships/image" Target="../media/image12.png"/><Relationship Id="rId2" Type="http://schemas.openxmlformats.org/officeDocument/2006/relationships/tags" Target="../tags/tag14.xml"/><Relationship Id="rId16" Type="http://schemas.openxmlformats.org/officeDocument/2006/relationships/image" Target="../media/image16.png"/><Relationship Id="rId1" Type="http://schemas.openxmlformats.org/officeDocument/2006/relationships/tags" Target="../tags/tag13.xml"/><Relationship Id="rId6" Type="http://schemas.openxmlformats.org/officeDocument/2006/relationships/tags" Target="../tags/tag18.xml"/><Relationship Id="rId11" Type="http://schemas.openxmlformats.org/officeDocument/2006/relationships/image" Target="../media/image11.png"/><Relationship Id="rId5" Type="http://schemas.openxmlformats.org/officeDocument/2006/relationships/tags" Target="../tags/tag17.xml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tags" Target="../tags/tag16.xml"/><Relationship Id="rId9" Type="http://schemas.openxmlformats.org/officeDocument/2006/relationships/image" Target="../media/image9.tiff"/><Relationship Id="rId1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27.xml"/><Relationship Id="rId13" Type="http://schemas.openxmlformats.org/officeDocument/2006/relationships/image" Target="../media/image18.png"/><Relationship Id="rId18" Type="http://schemas.openxmlformats.org/officeDocument/2006/relationships/image" Target="../media/image22.png"/><Relationship Id="rId3" Type="http://schemas.openxmlformats.org/officeDocument/2006/relationships/tags" Target="../tags/tag22.xml"/><Relationship Id="rId7" Type="http://schemas.openxmlformats.org/officeDocument/2006/relationships/tags" Target="../tags/tag26.xml"/><Relationship Id="rId12" Type="http://schemas.openxmlformats.org/officeDocument/2006/relationships/image" Target="../media/image17.png"/><Relationship Id="rId17" Type="http://schemas.openxmlformats.org/officeDocument/2006/relationships/image" Target="../media/image21.png"/><Relationship Id="rId2" Type="http://schemas.openxmlformats.org/officeDocument/2006/relationships/tags" Target="../tags/tag21.xml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1" Type="http://schemas.openxmlformats.org/officeDocument/2006/relationships/tags" Target="../tags/tag20.xml"/><Relationship Id="rId6" Type="http://schemas.openxmlformats.org/officeDocument/2006/relationships/tags" Target="../tags/tag25.xml"/><Relationship Id="rId11" Type="http://schemas.openxmlformats.org/officeDocument/2006/relationships/notesSlide" Target="../notesSlides/notesSlide2.xml"/><Relationship Id="rId5" Type="http://schemas.openxmlformats.org/officeDocument/2006/relationships/tags" Target="../tags/tag24.xml"/><Relationship Id="rId15" Type="http://schemas.openxmlformats.org/officeDocument/2006/relationships/image" Target="../media/image10.png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23.png"/><Relationship Id="rId4" Type="http://schemas.openxmlformats.org/officeDocument/2006/relationships/tags" Target="../tags/tag23.xml"/><Relationship Id="rId9" Type="http://schemas.openxmlformats.org/officeDocument/2006/relationships/tags" Target="../tags/tag28.xml"/><Relationship Id="rId1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13" Type="http://schemas.openxmlformats.org/officeDocument/2006/relationships/image" Target="../media/image25.png"/><Relationship Id="rId18" Type="http://schemas.openxmlformats.org/officeDocument/2006/relationships/image" Target="../media/image30.png"/><Relationship Id="rId3" Type="http://schemas.openxmlformats.org/officeDocument/2006/relationships/tags" Target="../tags/tag31.xml"/><Relationship Id="rId21" Type="http://schemas.openxmlformats.org/officeDocument/2006/relationships/image" Target="../media/image33.png"/><Relationship Id="rId7" Type="http://schemas.openxmlformats.org/officeDocument/2006/relationships/tags" Target="../tags/tag35.xml"/><Relationship Id="rId12" Type="http://schemas.openxmlformats.org/officeDocument/2006/relationships/notesSlide" Target="../notesSlides/notesSlide3.xml"/><Relationship Id="rId17" Type="http://schemas.openxmlformats.org/officeDocument/2006/relationships/image" Target="../media/image29.png"/><Relationship Id="rId2" Type="http://schemas.openxmlformats.org/officeDocument/2006/relationships/tags" Target="../tags/tag30.xml"/><Relationship Id="rId16" Type="http://schemas.openxmlformats.org/officeDocument/2006/relationships/image" Target="../media/image28.png"/><Relationship Id="rId20" Type="http://schemas.openxmlformats.org/officeDocument/2006/relationships/image" Target="../media/image32.png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33.xml"/><Relationship Id="rId15" Type="http://schemas.openxmlformats.org/officeDocument/2006/relationships/image" Target="../media/image27.png"/><Relationship Id="rId10" Type="http://schemas.openxmlformats.org/officeDocument/2006/relationships/tags" Target="../tags/tag38.xml"/><Relationship Id="rId19" Type="http://schemas.openxmlformats.org/officeDocument/2006/relationships/image" Target="../media/image31.png"/><Relationship Id="rId4" Type="http://schemas.openxmlformats.org/officeDocument/2006/relationships/tags" Target="../tags/tag32.xml"/><Relationship Id="rId9" Type="http://schemas.openxmlformats.org/officeDocument/2006/relationships/tags" Target="../tags/tag37.xml"/><Relationship Id="rId14" Type="http://schemas.openxmlformats.org/officeDocument/2006/relationships/image" Target="../media/image26.png"/><Relationship Id="rId22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tags" Target="../tags/tag41.xml"/><Relationship Id="rId7" Type="http://schemas.openxmlformats.org/officeDocument/2006/relationships/image" Target="../media/image10.png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18.png"/><Relationship Id="rId5" Type="http://schemas.openxmlformats.org/officeDocument/2006/relationships/tags" Target="../tags/tag43.xml"/><Relationship Id="rId10" Type="http://schemas.openxmlformats.org/officeDocument/2006/relationships/image" Target="../media/image19.png"/><Relationship Id="rId4" Type="http://schemas.openxmlformats.org/officeDocument/2006/relationships/tags" Target="../tags/tag42.xml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35.png"/><Relationship Id="rId3" Type="http://schemas.openxmlformats.org/officeDocument/2006/relationships/tags" Target="../tags/tag46.xml"/><Relationship Id="rId7" Type="http://schemas.openxmlformats.org/officeDocument/2006/relationships/tags" Target="../tags/tag50.xml"/><Relationship Id="rId12" Type="http://schemas.openxmlformats.org/officeDocument/2006/relationships/image" Target="../media/image17.png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tags" Target="../tags/tag49.xml"/><Relationship Id="rId11" Type="http://schemas.openxmlformats.org/officeDocument/2006/relationships/image" Target="../media/image20.png"/><Relationship Id="rId5" Type="http://schemas.openxmlformats.org/officeDocument/2006/relationships/tags" Target="../tags/tag48.xml"/><Relationship Id="rId15" Type="http://schemas.openxmlformats.org/officeDocument/2006/relationships/image" Target="../media/image36.png"/><Relationship Id="rId10" Type="http://schemas.openxmlformats.org/officeDocument/2006/relationships/image" Target="../media/image10.png"/><Relationship Id="rId4" Type="http://schemas.openxmlformats.org/officeDocument/2006/relationships/tags" Target="../tags/tag47.xml"/><Relationship Id="rId9" Type="http://schemas.openxmlformats.org/officeDocument/2006/relationships/notesSlide" Target="../notesSlides/notesSlide4.xml"/><Relationship Id="rId1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23528" y="1268760"/>
            <a:ext cx="8280920" cy="1470025"/>
          </a:xfrm>
        </p:spPr>
        <p:txBody>
          <a:bodyPr>
            <a:normAutofit/>
          </a:bodyPr>
          <a:lstStyle/>
          <a:p>
            <a:r>
              <a:rPr lang="pl-PL" b="1" dirty="0" smtClean="0"/>
              <a:t>Quantum </a:t>
            </a:r>
            <a:r>
              <a:rPr lang="pl-PL" b="1" dirty="0" err="1" smtClean="0"/>
              <a:t>enhanced</a:t>
            </a:r>
            <a:r>
              <a:rPr lang="pl-PL" b="1" dirty="0" smtClean="0"/>
              <a:t> </a:t>
            </a:r>
            <a:r>
              <a:rPr lang="pl-PL" b="1" dirty="0" err="1" smtClean="0"/>
              <a:t>metrology</a:t>
            </a:r>
            <a:endParaRPr lang="en-US" b="1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67544" y="3645024"/>
            <a:ext cx="8280920" cy="1752600"/>
          </a:xfrm>
        </p:spPr>
        <p:txBody>
          <a:bodyPr>
            <a:normAutofit fontScale="92500" lnSpcReduction="10000"/>
          </a:bodyPr>
          <a:lstStyle/>
          <a:p>
            <a:r>
              <a:rPr lang="pl-PL" sz="2400" u="sng" dirty="0" smtClean="0">
                <a:solidFill>
                  <a:schemeClr val="tx1"/>
                </a:solidFill>
              </a:rPr>
              <a:t>R. Demkowicz-Dobrzański</a:t>
            </a:r>
            <a:r>
              <a:rPr lang="pl-PL" sz="2400" u="sng" baseline="30000" dirty="0" smtClean="0">
                <a:solidFill>
                  <a:schemeClr val="tx1"/>
                </a:solidFill>
              </a:rPr>
              <a:t>1</a:t>
            </a:r>
            <a:r>
              <a:rPr lang="pl-PL" sz="2400" dirty="0" smtClean="0">
                <a:solidFill>
                  <a:schemeClr val="tx1"/>
                </a:solidFill>
              </a:rPr>
              <a:t>, K. Banaszek</a:t>
            </a:r>
            <a:r>
              <a:rPr lang="pl-PL" sz="2400" baseline="30000" dirty="0" smtClean="0">
                <a:solidFill>
                  <a:schemeClr val="tx1"/>
                </a:solidFill>
              </a:rPr>
              <a:t>1</a:t>
            </a:r>
            <a:r>
              <a:rPr lang="pl-PL" sz="2400" dirty="0" smtClean="0">
                <a:solidFill>
                  <a:schemeClr val="tx1"/>
                </a:solidFill>
              </a:rPr>
              <a:t>, U. Dorner</a:t>
            </a:r>
            <a:r>
              <a:rPr lang="pl-PL" sz="2400" baseline="30000" dirty="0" smtClean="0">
                <a:solidFill>
                  <a:schemeClr val="tx1"/>
                </a:solidFill>
              </a:rPr>
              <a:t>2</a:t>
            </a:r>
            <a:r>
              <a:rPr lang="pl-PL" sz="2400" dirty="0" smtClean="0">
                <a:solidFill>
                  <a:schemeClr val="tx1"/>
                </a:solidFill>
              </a:rPr>
              <a:t>, I. A. Walmsley</a:t>
            </a:r>
            <a:r>
              <a:rPr lang="pl-PL" sz="2400" baseline="30000" dirty="0" smtClean="0">
                <a:solidFill>
                  <a:schemeClr val="tx1"/>
                </a:solidFill>
              </a:rPr>
              <a:t>2</a:t>
            </a:r>
            <a:r>
              <a:rPr lang="pl-PL" sz="2400" dirty="0" smtClean="0">
                <a:solidFill>
                  <a:schemeClr val="tx1"/>
                </a:solidFill>
              </a:rPr>
              <a:t>, W. Wasilewski</a:t>
            </a:r>
            <a:r>
              <a:rPr lang="pl-PL" sz="2400" baseline="30000" dirty="0" smtClean="0">
                <a:solidFill>
                  <a:schemeClr val="tx1"/>
                </a:solidFill>
              </a:rPr>
              <a:t>1</a:t>
            </a:r>
            <a:r>
              <a:rPr lang="pl-PL" sz="2400" dirty="0" smtClean="0">
                <a:solidFill>
                  <a:schemeClr val="tx1"/>
                </a:solidFill>
              </a:rPr>
              <a:t>, B. Smith</a:t>
            </a:r>
            <a:r>
              <a:rPr lang="pl-PL" sz="2400" baseline="30000" dirty="0" smtClean="0">
                <a:solidFill>
                  <a:schemeClr val="tx1"/>
                </a:solidFill>
              </a:rPr>
              <a:t>2</a:t>
            </a:r>
            <a:r>
              <a:rPr lang="pl-PL" sz="2400" dirty="0" smtClean="0">
                <a:solidFill>
                  <a:schemeClr val="tx1"/>
                </a:solidFill>
              </a:rPr>
              <a:t>, J. Lundeen</a:t>
            </a:r>
            <a:r>
              <a:rPr lang="pl-PL" sz="2400" baseline="30000" dirty="0" smtClean="0">
                <a:solidFill>
                  <a:schemeClr val="tx1"/>
                </a:solidFill>
              </a:rPr>
              <a:t>2</a:t>
            </a:r>
            <a:r>
              <a:rPr lang="pl-PL" sz="2400" dirty="0" smtClean="0">
                <a:solidFill>
                  <a:schemeClr val="tx1"/>
                </a:solidFill>
              </a:rPr>
              <a:t>, M. Kacprowicz</a:t>
            </a:r>
            <a:r>
              <a:rPr lang="pl-PL" sz="2400" baseline="30000" dirty="0" smtClean="0">
                <a:solidFill>
                  <a:schemeClr val="tx1"/>
                </a:solidFill>
              </a:rPr>
              <a:t>3</a:t>
            </a:r>
            <a:r>
              <a:rPr lang="pl-PL" sz="2400" dirty="0" smtClean="0">
                <a:solidFill>
                  <a:schemeClr val="tx1"/>
                </a:solidFill>
              </a:rPr>
              <a:t>, J. Kołodyński</a:t>
            </a:r>
            <a:r>
              <a:rPr lang="pl-PL" sz="2400" baseline="30000" dirty="0" smtClean="0">
                <a:solidFill>
                  <a:schemeClr val="tx1"/>
                </a:solidFill>
              </a:rPr>
              <a:t>1</a:t>
            </a:r>
            <a:r>
              <a:rPr lang="pl-PL" sz="2400" dirty="0" smtClean="0">
                <a:solidFill>
                  <a:schemeClr val="tx1"/>
                </a:solidFill>
              </a:rPr>
              <a:t> </a:t>
            </a:r>
          </a:p>
          <a:p>
            <a:r>
              <a:rPr lang="pl-PL" sz="2000" i="1" baseline="30000" dirty="0" smtClean="0">
                <a:solidFill>
                  <a:schemeClr val="tx1"/>
                </a:solidFill>
              </a:rPr>
              <a:t>1</a:t>
            </a:r>
            <a:r>
              <a:rPr lang="pl-PL" sz="2000" i="1" dirty="0" smtClean="0">
                <a:solidFill>
                  <a:schemeClr val="tx1"/>
                </a:solidFill>
              </a:rPr>
              <a:t>Faculty of </a:t>
            </a:r>
            <a:r>
              <a:rPr lang="pl-PL" sz="2000" i="1" dirty="0" err="1" smtClean="0">
                <a:solidFill>
                  <a:schemeClr val="tx1"/>
                </a:solidFill>
              </a:rPr>
              <a:t>Physics</a:t>
            </a:r>
            <a:r>
              <a:rPr lang="pl-PL" sz="2000" i="1" dirty="0" smtClean="0">
                <a:solidFill>
                  <a:schemeClr val="tx1"/>
                </a:solidFill>
              </a:rPr>
              <a:t>, Warsaw </a:t>
            </a:r>
            <a:r>
              <a:rPr lang="pl-PL" sz="2000" i="1" dirty="0" err="1" smtClean="0">
                <a:solidFill>
                  <a:schemeClr val="tx1"/>
                </a:solidFill>
              </a:rPr>
              <a:t>University</a:t>
            </a:r>
            <a:r>
              <a:rPr lang="pl-PL" sz="2000" i="1" dirty="0" smtClean="0">
                <a:solidFill>
                  <a:schemeClr val="tx1"/>
                </a:solidFill>
              </a:rPr>
              <a:t>, Poland</a:t>
            </a:r>
          </a:p>
          <a:p>
            <a:r>
              <a:rPr lang="pl-PL" sz="2000" i="1" baseline="30000" dirty="0" smtClean="0">
                <a:solidFill>
                  <a:schemeClr val="tx1"/>
                </a:solidFill>
              </a:rPr>
              <a:t>2</a:t>
            </a:r>
            <a:r>
              <a:rPr lang="en-US" sz="2000" i="1" dirty="0" smtClean="0">
                <a:solidFill>
                  <a:schemeClr val="tx1"/>
                </a:solidFill>
              </a:rPr>
              <a:t>Clarendon </a:t>
            </a:r>
            <a:r>
              <a:rPr lang="en-US" sz="2000" i="1" dirty="0">
                <a:solidFill>
                  <a:schemeClr val="tx1"/>
                </a:solidFill>
              </a:rPr>
              <a:t>Laboratory, University of </a:t>
            </a:r>
            <a:r>
              <a:rPr lang="en-US" sz="2000" i="1" dirty="0" smtClean="0">
                <a:solidFill>
                  <a:schemeClr val="tx1"/>
                </a:solidFill>
              </a:rPr>
              <a:t>Oxford</a:t>
            </a:r>
            <a:r>
              <a:rPr lang="pl-PL" sz="2000" i="1" dirty="0" smtClean="0">
                <a:solidFill>
                  <a:schemeClr val="tx1"/>
                </a:solidFill>
              </a:rPr>
              <a:t>, United </a:t>
            </a:r>
            <a:r>
              <a:rPr lang="pl-PL" sz="2000" i="1" dirty="0" err="1" smtClean="0">
                <a:solidFill>
                  <a:schemeClr val="tx1"/>
                </a:solidFill>
              </a:rPr>
              <a:t>Kingdom</a:t>
            </a:r>
            <a:endParaRPr lang="pl-PL" sz="2000" i="1" dirty="0" smtClean="0">
              <a:solidFill>
                <a:schemeClr val="tx1"/>
              </a:solidFill>
            </a:endParaRPr>
          </a:p>
          <a:p>
            <a:r>
              <a:rPr lang="pl-PL" sz="2000" i="1" baseline="30000" dirty="0" smtClean="0">
                <a:solidFill>
                  <a:schemeClr val="tx1"/>
                </a:solidFill>
              </a:rPr>
              <a:t>3</a:t>
            </a:r>
            <a:r>
              <a:rPr lang="pl-PL" sz="2000" i="1" dirty="0" smtClean="0">
                <a:solidFill>
                  <a:schemeClr val="tx1"/>
                </a:solidFill>
              </a:rPr>
              <a:t>Institute of </a:t>
            </a:r>
            <a:r>
              <a:rPr lang="pl-PL" sz="2000" i="1" dirty="0" err="1" smtClean="0">
                <a:solidFill>
                  <a:schemeClr val="tx1"/>
                </a:solidFill>
              </a:rPr>
              <a:t>Physics</a:t>
            </a:r>
            <a:r>
              <a:rPr lang="pl-PL" sz="2000" i="1" dirty="0" smtClean="0">
                <a:solidFill>
                  <a:schemeClr val="tx1"/>
                </a:solidFill>
              </a:rPr>
              <a:t>, Nicolaus </a:t>
            </a:r>
            <a:r>
              <a:rPr lang="pl-PL" sz="2000" i="1" dirty="0" err="1" smtClean="0">
                <a:solidFill>
                  <a:schemeClr val="tx1"/>
                </a:solidFill>
              </a:rPr>
              <a:t>Copernicus</a:t>
            </a:r>
            <a:r>
              <a:rPr lang="pl-PL" sz="2000" i="1" dirty="0" smtClean="0">
                <a:solidFill>
                  <a:schemeClr val="tx1"/>
                </a:solidFill>
              </a:rPr>
              <a:t> </a:t>
            </a:r>
            <a:r>
              <a:rPr lang="pl-PL" sz="2000" i="1" dirty="0" err="1" smtClean="0">
                <a:solidFill>
                  <a:schemeClr val="tx1"/>
                </a:solidFill>
              </a:rPr>
              <a:t>University</a:t>
            </a:r>
            <a:r>
              <a:rPr lang="pl-PL" sz="2000" i="1" dirty="0" smtClean="0">
                <a:solidFill>
                  <a:schemeClr val="tx1"/>
                </a:solidFill>
              </a:rPr>
              <a:t>, Toruń, Poland</a:t>
            </a:r>
            <a:endParaRPr lang="en-US" sz="2000" i="1" dirty="0" smtClean="0">
              <a:solidFill>
                <a:schemeClr val="tx1"/>
              </a:solidFill>
            </a:endParaRPr>
          </a:p>
          <a:p>
            <a:endParaRPr lang="en-US" sz="2000" dirty="0" smtClean="0">
              <a:solidFill>
                <a:schemeClr val="tx1"/>
              </a:solidFill>
            </a:endParaRPr>
          </a:p>
          <a:p>
            <a:endParaRPr lang="en-US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116632"/>
            <a:ext cx="8964488" cy="114300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 </a:t>
            </a:r>
            <a:r>
              <a:rPr lang="pl-PL" dirty="0" err="1" smtClean="0"/>
              <a:t>Estimation</a:t>
            </a:r>
            <a:r>
              <a:rPr lang="pl-PL" dirty="0" smtClean="0"/>
              <a:t> </a:t>
            </a:r>
            <a:r>
              <a:rPr lang="pl-PL" dirty="0" err="1" smtClean="0"/>
              <a:t>uncertainty</a:t>
            </a:r>
            <a:r>
              <a:rPr lang="pl-PL" dirty="0" smtClean="0"/>
              <a:t> </a:t>
            </a:r>
            <a:r>
              <a:rPr lang="pl-PL" dirty="0" err="1" smtClean="0"/>
              <a:t>with</a:t>
            </a:r>
            <a:r>
              <a:rPr lang="pl-PL" dirty="0" smtClean="0"/>
              <a:t> </a:t>
            </a:r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number</a:t>
            </a:r>
            <a:r>
              <a:rPr lang="pl-PL" dirty="0" smtClean="0"/>
              <a:t> of </a:t>
            </a:r>
            <a:r>
              <a:rPr lang="pl-PL" dirty="0" err="1" smtClean="0"/>
              <a:t>photons</a:t>
            </a:r>
            <a:r>
              <a:rPr lang="pl-PL" dirty="0" smtClean="0"/>
              <a:t> </a:t>
            </a:r>
            <a:r>
              <a:rPr lang="pl-PL" dirty="0" err="1" smtClean="0"/>
              <a:t>used</a:t>
            </a:r>
            <a:r>
              <a:rPr lang="pl-PL" dirty="0" smtClean="0"/>
              <a:t> (</a:t>
            </a:r>
            <a:r>
              <a:rPr lang="pl-PL" dirty="0" err="1" smtClean="0"/>
              <a:t>local</a:t>
            </a:r>
            <a:r>
              <a:rPr lang="pl-PL" dirty="0" smtClean="0"/>
              <a:t> </a:t>
            </a:r>
            <a:r>
              <a:rPr lang="pl-PL" dirty="0" err="1" smtClean="0"/>
              <a:t>approach</a:t>
            </a:r>
            <a:r>
              <a:rPr lang="pl-PL" dirty="0" smtClean="0"/>
              <a:t>)</a:t>
            </a:r>
            <a:endParaRPr lang="en-US" dirty="0"/>
          </a:p>
        </p:txBody>
      </p:sp>
      <p:grpSp>
        <p:nvGrpSpPr>
          <p:cNvPr id="4" name="Grupa 3"/>
          <p:cNvGrpSpPr/>
          <p:nvPr/>
        </p:nvGrpSpPr>
        <p:grpSpPr>
          <a:xfrm>
            <a:off x="67681" y="1239348"/>
            <a:ext cx="6745932" cy="4699666"/>
            <a:chOff x="251520" y="1268760"/>
            <a:chExt cx="6745932" cy="4699666"/>
          </a:xfrm>
        </p:grpSpPr>
        <p:pic>
          <p:nvPicPr>
            <p:cNvPr id="5" name="Obraz 4" descr="fishplot.gif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51520" y="1268760"/>
              <a:ext cx="6745932" cy="4699666"/>
            </a:xfrm>
            <a:prstGeom prst="rect">
              <a:avLst/>
            </a:prstGeom>
          </p:spPr>
        </p:pic>
        <p:pic>
          <p:nvPicPr>
            <p:cNvPr id="6" name="Obraz 5" descr="TP_tmp.png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2339752" y="3789040"/>
              <a:ext cx="838204" cy="330709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7" name="Obraz 6" descr="TP_tmp.png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4410836" y="2060848"/>
              <a:ext cx="1016514" cy="381001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32" name="Grupa 31"/>
          <p:cNvGrpSpPr/>
          <p:nvPr/>
        </p:nvGrpSpPr>
        <p:grpSpPr>
          <a:xfrm>
            <a:off x="6953346" y="1628800"/>
            <a:ext cx="1854926" cy="254775"/>
            <a:chOff x="6953346" y="1628800"/>
            <a:chExt cx="1854926" cy="254775"/>
          </a:xfrm>
        </p:grpSpPr>
        <p:cxnSp>
          <p:nvCxnSpPr>
            <p:cNvPr id="10" name="Łącznik prosty 9"/>
            <p:cNvCxnSpPr/>
            <p:nvPr/>
          </p:nvCxnSpPr>
          <p:spPr bwMode="auto">
            <a:xfrm>
              <a:off x="6953346" y="1760713"/>
              <a:ext cx="648072" cy="0"/>
            </a:xfrm>
            <a:prstGeom prst="line">
              <a:avLst/>
            </a:prstGeom>
            <a:solidFill>
              <a:srgbClr val="000000"/>
            </a:solidFill>
            <a:ln w="38100" cap="flat" cmpd="sng" algn="ctr">
              <a:solidFill>
                <a:srgbClr val="99FF66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11" name="Obraz 10" descr="TP_tmp.png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7740352" y="1628800"/>
              <a:ext cx="1067920" cy="254775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34" name="Grupa 33"/>
          <p:cNvGrpSpPr/>
          <p:nvPr/>
        </p:nvGrpSpPr>
        <p:grpSpPr>
          <a:xfrm>
            <a:off x="6588224" y="4837043"/>
            <a:ext cx="2386405" cy="746871"/>
            <a:chOff x="6588224" y="4837043"/>
            <a:chExt cx="2386405" cy="746871"/>
          </a:xfrm>
        </p:grpSpPr>
        <p:sp>
          <p:nvSpPr>
            <p:cNvPr id="12" name="pole tekstowe 11"/>
            <p:cNvSpPr txBox="1"/>
            <p:nvPr/>
          </p:nvSpPr>
          <p:spPr>
            <a:xfrm>
              <a:off x="7041343" y="4837043"/>
              <a:ext cx="19332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 smtClean="0"/>
                <a:t>Heisenberg </a:t>
              </a:r>
              <a:r>
                <a:rPr lang="pl-PL" dirty="0" err="1" smtClean="0"/>
                <a:t>scaling</a:t>
              </a:r>
              <a:endParaRPr lang="en-US" dirty="0"/>
            </a:p>
          </p:txBody>
        </p:sp>
        <p:cxnSp>
          <p:nvCxnSpPr>
            <p:cNvPr id="15" name="Łącznik prosty ze strzałką 14"/>
            <p:cNvCxnSpPr/>
            <p:nvPr/>
          </p:nvCxnSpPr>
          <p:spPr>
            <a:xfrm rot="10800000">
              <a:off x="6588224" y="5013176"/>
              <a:ext cx="504056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6" name="Obraz 25" descr="TP_tmp.emf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7668344" y="5157192"/>
              <a:ext cx="731522" cy="426722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31" name="Grupa 30"/>
          <p:cNvGrpSpPr/>
          <p:nvPr/>
        </p:nvGrpSpPr>
        <p:grpSpPr>
          <a:xfrm>
            <a:off x="6990454" y="2209124"/>
            <a:ext cx="1732873" cy="254637"/>
            <a:chOff x="6990454" y="2209124"/>
            <a:chExt cx="1732873" cy="254637"/>
          </a:xfrm>
        </p:grpSpPr>
        <p:pic>
          <p:nvPicPr>
            <p:cNvPr id="8" name="Obraz 7" descr="TP_tmp.png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7782542" y="2209124"/>
              <a:ext cx="940785" cy="254637"/>
            </a:xfrm>
            <a:prstGeom prst="rect">
              <a:avLst/>
            </a:prstGeom>
            <a:noFill/>
            <a:ln/>
            <a:effectLst/>
          </p:spPr>
        </p:pic>
        <p:cxnSp>
          <p:nvCxnSpPr>
            <p:cNvPr id="9" name="Łącznik prosty 8"/>
            <p:cNvCxnSpPr/>
            <p:nvPr/>
          </p:nvCxnSpPr>
          <p:spPr bwMode="auto">
            <a:xfrm>
              <a:off x="6990454" y="2353140"/>
              <a:ext cx="648072" cy="0"/>
            </a:xfrm>
            <a:prstGeom prst="line">
              <a:avLst/>
            </a:prstGeom>
            <a:solidFill>
              <a:srgbClr val="000000"/>
            </a:solidFill>
            <a:ln w="38100" cap="flat" cmpd="sng" algn="ctr">
              <a:solidFill>
                <a:srgbClr val="339933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3" name="Grupa 32"/>
          <p:cNvGrpSpPr/>
          <p:nvPr/>
        </p:nvGrpSpPr>
        <p:grpSpPr>
          <a:xfrm>
            <a:off x="6660232" y="3573016"/>
            <a:ext cx="2483768" cy="802842"/>
            <a:chOff x="6660232" y="3573016"/>
            <a:chExt cx="2483768" cy="802842"/>
          </a:xfrm>
        </p:grpSpPr>
        <p:sp>
          <p:nvSpPr>
            <p:cNvPr id="13" name="pole tekstowe 12"/>
            <p:cNvSpPr txBox="1"/>
            <p:nvPr/>
          </p:nvSpPr>
          <p:spPr>
            <a:xfrm>
              <a:off x="7091066" y="3573016"/>
              <a:ext cx="20529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 err="1" smtClean="0"/>
                <a:t>What</a:t>
              </a:r>
              <a:r>
                <a:rPr lang="pl-PL" dirty="0" smtClean="0"/>
                <a:t> </a:t>
              </a:r>
              <a:r>
                <a:rPr lang="pl-PL" dirty="0" err="1" smtClean="0"/>
                <a:t>is</a:t>
              </a:r>
              <a:r>
                <a:rPr lang="pl-PL" dirty="0" smtClean="0"/>
                <a:t> </a:t>
              </a:r>
              <a:r>
                <a:rPr lang="pl-PL" dirty="0" err="1" smtClean="0"/>
                <a:t>the</a:t>
              </a:r>
              <a:r>
                <a:rPr lang="pl-PL" dirty="0" smtClean="0"/>
                <a:t> </a:t>
              </a:r>
              <a:r>
                <a:rPr lang="pl-PL" dirty="0" err="1" smtClean="0"/>
                <a:t>scaling</a:t>
              </a:r>
              <a:r>
                <a:rPr lang="pl-PL" dirty="0" smtClean="0"/>
                <a:t>?</a:t>
              </a:r>
              <a:endParaRPr lang="en-US" dirty="0"/>
            </a:p>
          </p:txBody>
        </p:sp>
        <p:cxnSp>
          <p:nvCxnSpPr>
            <p:cNvPr id="23" name="Łącznik prosty ze strzałką 22"/>
            <p:cNvCxnSpPr/>
            <p:nvPr/>
          </p:nvCxnSpPr>
          <p:spPr>
            <a:xfrm rot="10800000">
              <a:off x="6660232" y="3789040"/>
              <a:ext cx="504056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7" name="Obraz 26" descr="TP_tmp.emf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7524328" y="3933056"/>
              <a:ext cx="864096" cy="442802"/>
            </a:xfrm>
            <a:prstGeom prst="rect">
              <a:avLst/>
            </a:prstGeom>
            <a:noFill/>
            <a:ln/>
            <a:effectLst/>
          </p:spPr>
        </p:pic>
      </p:grpSp>
      <p:cxnSp>
        <p:nvCxnSpPr>
          <p:cNvPr id="37" name="Łącznik prosty 36"/>
          <p:cNvCxnSpPr/>
          <p:nvPr/>
        </p:nvCxnSpPr>
        <p:spPr>
          <a:xfrm>
            <a:off x="1547664" y="1916832"/>
            <a:ext cx="5184576" cy="1944216"/>
          </a:xfrm>
          <a:prstGeom prst="line">
            <a:avLst/>
          </a:prstGeom>
          <a:ln w="152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6417" y="1235832"/>
            <a:ext cx="6804248" cy="4738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ytuł 1"/>
          <p:cNvSpPr>
            <a:spLocks noGrp="1"/>
          </p:cNvSpPr>
          <p:nvPr>
            <p:ph type="title"/>
          </p:nvPr>
        </p:nvSpPr>
        <p:spPr>
          <a:xfrm>
            <a:off x="0" y="116632"/>
            <a:ext cx="8964488" cy="114300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 </a:t>
            </a:r>
            <a:r>
              <a:rPr lang="pl-PL" dirty="0" err="1" smtClean="0"/>
              <a:t>Estimation</a:t>
            </a:r>
            <a:r>
              <a:rPr lang="pl-PL" dirty="0" smtClean="0"/>
              <a:t> </a:t>
            </a:r>
            <a:r>
              <a:rPr lang="pl-PL" dirty="0" err="1" smtClean="0"/>
              <a:t>uncertainty</a:t>
            </a:r>
            <a:r>
              <a:rPr lang="pl-PL" dirty="0" smtClean="0"/>
              <a:t> </a:t>
            </a:r>
            <a:r>
              <a:rPr lang="pl-PL" dirty="0" err="1" smtClean="0"/>
              <a:t>with</a:t>
            </a:r>
            <a:r>
              <a:rPr lang="pl-PL" dirty="0" smtClean="0"/>
              <a:t> </a:t>
            </a:r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number</a:t>
            </a:r>
            <a:r>
              <a:rPr lang="pl-PL" dirty="0" smtClean="0"/>
              <a:t> of </a:t>
            </a:r>
            <a:r>
              <a:rPr lang="pl-PL" dirty="0" err="1" smtClean="0"/>
              <a:t>photons</a:t>
            </a:r>
            <a:r>
              <a:rPr lang="pl-PL" dirty="0" smtClean="0"/>
              <a:t> </a:t>
            </a:r>
            <a:r>
              <a:rPr lang="pl-PL" dirty="0" err="1" smtClean="0"/>
              <a:t>used</a:t>
            </a:r>
            <a:r>
              <a:rPr lang="pl-PL" dirty="0" smtClean="0"/>
              <a:t> (</a:t>
            </a:r>
            <a:r>
              <a:rPr lang="pl-PL" dirty="0" err="1" smtClean="0"/>
              <a:t>local</a:t>
            </a:r>
            <a:r>
              <a:rPr lang="pl-PL" dirty="0" smtClean="0"/>
              <a:t> </a:t>
            </a:r>
            <a:r>
              <a:rPr lang="pl-PL" dirty="0" err="1" smtClean="0"/>
              <a:t>approach</a:t>
            </a:r>
            <a:r>
              <a:rPr lang="pl-PL" dirty="0" smtClean="0"/>
              <a:t>)</a:t>
            </a:r>
            <a:endParaRPr lang="en-US" dirty="0"/>
          </a:p>
        </p:txBody>
      </p:sp>
      <p:grpSp>
        <p:nvGrpSpPr>
          <p:cNvPr id="8" name="Grupa 7"/>
          <p:cNvGrpSpPr/>
          <p:nvPr/>
        </p:nvGrpSpPr>
        <p:grpSpPr>
          <a:xfrm>
            <a:off x="6953346" y="1628800"/>
            <a:ext cx="1854926" cy="254775"/>
            <a:chOff x="6953346" y="1628800"/>
            <a:chExt cx="1854926" cy="254775"/>
          </a:xfrm>
        </p:grpSpPr>
        <p:cxnSp>
          <p:nvCxnSpPr>
            <p:cNvPr id="9" name="Łącznik prosty 8"/>
            <p:cNvCxnSpPr/>
            <p:nvPr/>
          </p:nvCxnSpPr>
          <p:spPr bwMode="auto">
            <a:xfrm>
              <a:off x="6953346" y="1760713"/>
              <a:ext cx="648072" cy="0"/>
            </a:xfrm>
            <a:prstGeom prst="line">
              <a:avLst/>
            </a:prstGeom>
            <a:solidFill>
              <a:srgbClr val="000000"/>
            </a:solidFill>
            <a:ln w="38100" cap="flat" cmpd="sng" algn="ctr">
              <a:solidFill>
                <a:srgbClr val="99FF66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10" name="Obraz 9" descr="TP_tmp.png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7740352" y="1628800"/>
              <a:ext cx="1067920" cy="254775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11" name="Grupa 10"/>
          <p:cNvGrpSpPr/>
          <p:nvPr/>
        </p:nvGrpSpPr>
        <p:grpSpPr>
          <a:xfrm>
            <a:off x="6588224" y="4837043"/>
            <a:ext cx="2386405" cy="746871"/>
            <a:chOff x="6588224" y="4837043"/>
            <a:chExt cx="2386405" cy="746871"/>
          </a:xfrm>
        </p:grpSpPr>
        <p:sp>
          <p:nvSpPr>
            <p:cNvPr id="12" name="pole tekstowe 11"/>
            <p:cNvSpPr txBox="1"/>
            <p:nvPr/>
          </p:nvSpPr>
          <p:spPr>
            <a:xfrm>
              <a:off x="7041343" y="4837043"/>
              <a:ext cx="19332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 smtClean="0"/>
                <a:t>Heisenberg </a:t>
              </a:r>
              <a:r>
                <a:rPr lang="pl-PL" dirty="0" err="1" smtClean="0"/>
                <a:t>scaling</a:t>
              </a:r>
              <a:endParaRPr lang="en-US" dirty="0"/>
            </a:p>
          </p:txBody>
        </p:sp>
        <p:cxnSp>
          <p:nvCxnSpPr>
            <p:cNvPr id="13" name="Łącznik prosty ze strzałką 12"/>
            <p:cNvCxnSpPr/>
            <p:nvPr/>
          </p:nvCxnSpPr>
          <p:spPr>
            <a:xfrm rot="10800000">
              <a:off x="6588224" y="5013176"/>
              <a:ext cx="504056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Obraz 13" descr="TP_tmp.emf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7668344" y="5157192"/>
              <a:ext cx="731522" cy="426722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15" name="Grupa 14"/>
          <p:cNvGrpSpPr/>
          <p:nvPr/>
        </p:nvGrpSpPr>
        <p:grpSpPr>
          <a:xfrm>
            <a:off x="6990454" y="2209124"/>
            <a:ext cx="1732873" cy="254637"/>
            <a:chOff x="6990454" y="2209124"/>
            <a:chExt cx="1732873" cy="254637"/>
          </a:xfrm>
        </p:grpSpPr>
        <p:pic>
          <p:nvPicPr>
            <p:cNvPr id="16" name="Obraz 15" descr="TP_tmp.png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7782542" y="2209124"/>
              <a:ext cx="940785" cy="254637"/>
            </a:xfrm>
            <a:prstGeom prst="rect">
              <a:avLst/>
            </a:prstGeom>
            <a:noFill/>
            <a:ln/>
            <a:effectLst/>
          </p:spPr>
        </p:pic>
        <p:cxnSp>
          <p:nvCxnSpPr>
            <p:cNvPr id="17" name="Łącznik prosty 16"/>
            <p:cNvCxnSpPr/>
            <p:nvPr/>
          </p:nvCxnSpPr>
          <p:spPr bwMode="auto">
            <a:xfrm>
              <a:off x="6990454" y="2353140"/>
              <a:ext cx="648072" cy="0"/>
            </a:xfrm>
            <a:prstGeom prst="line">
              <a:avLst/>
            </a:prstGeom>
            <a:solidFill>
              <a:srgbClr val="000000"/>
            </a:solidFill>
            <a:ln w="38100" cap="flat" cmpd="sng" algn="ctr">
              <a:solidFill>
                <a:srgbClr val="339933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8" name="Grupa 17"/>
          <p:cNvGrpSpPr/>
          <p:nvPr/>
        </p:nvGrpSpPr>
        <p:grpSpPr>
          <a:xfrm>
            <a:off x="6660232" y="3573016"/>
            <a:ext cx="2483768" cy="802842"/>
            <a:chOff x="6660232" y="3573016"/>
            <a:chExt cx="2483768" cy="802842"/>
          </a:xfrm>
        </p:grpSpPr>
        <p:sp>
          <p:nvSpPr>
            <p:cNvPr id="19" name="pole tekstowe 18"/>
            <p:cNvSpPr txBox="1"/>
            <p:nvPr/>
          </p:nvSpPr>
          <p:spPr>
            <a:xfrm>
              <a:off x="7091066" y="3573016"/>
              <a:ext cx="20529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 err="1" smtClean="0"/>
                <a:t>What</a:t>
              </a:r>
              <a:r>
                <a:rPr lang="pl-PL" dirty="0" smtClean="0"/>
                <a:t> </a:t>
              </a:r>
              <a:r>
                <a:rPr lang="pl-PL" dirty="0" err="1" smtClean="0"/>
                <a:t>is</a:t>
              </a:r>
              <a:r>
                <a:rPr lang="pl-PL" dirty="0" smtClean="0"/>
                <a:t> </a:t>
              </a:r>
              <a:r>
                <a:rPr lang="pl-PL" dirty="0" err="1" smtClean="0"/>
                <a:t>the</a:t>
              </a:r>
              <a:r>
                <a:rPr lang="pl-PL" dirty="0" smtClean="0"/>
                <a:t> </a:t>
              </a:r>
              <a:r>
                <a:rPr lang="pl-PL" dirty="0" err="1" smtClean="0"/>
                <a:t>scaling</a:t>
              </a:r>
              <a:r>
                <a:rPr lang="pl-PL" dirty="0" smtClean="0"/>
                <a:t>?</a:t>
              </a:r>
              <a:endParaRPr lang="en-US" dirty="0"/>
            </a:p>
          </p:txBody>
        </p:sp>
        <p:cxnSp>
          <p:nvCxnSpPr>
            <p:cNvPr id="20" name="Łącznik prosty ze strzałką 19"/>
            <p:cNvCxnSpPr/>
            <p:nvPr/>
          </p:nvCxnSpPr>
          <p:spPr>
            <a:xfrm rot="10800000">
              <a:off x="6660232" y="3789040"/>
              <a:ext cx="504056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1" name="Obraz 20" descr="TP_tmp.emf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7524328" y="3933056"/>
              <a:ext cx="864096" cy="442802"/>
            </a:xfrm>
            <a:prstGeom prst="rect">
              <a:avLst/>
            </a:prstGeom>
            <a:noFill/>
            <a:ln/>
            <a:effectLst/>
          </p:spPr>
        </p:pic>
      </p:grpSp>
      <p:pic>
        <p:nvPicPr>
          <p:cNvPr id="22" name="Obraz 21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155913" y="3759628"/>
            <a:ext cx="838204" cy="330709"/>
          </a:xfrm>
          <a:prstGeom prst="rect">
            <a:avLst/>
          </a:prstGeom>
          <a:noFill/>
          <a:ln/>
          <a:effectLst/>
        </p:spPr>
      </p:pic>
      <p:pic>
        <p:nvPicPr>
          <p:cNvPr id="23" name="Obraz 22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226997" y="2031436"/>
            <a:ext cx="1016514" cy="381001"/>
          </a:xfrm>
          <a:prstGeom prst="rect">
            <a:avLst/>
          </a:prstGeom>
          <a:noFill/>
          <a:ln/>
          <a:effectLst/>
        </p:spPr>
      </p:pic>
      <p:cxnSp>
        <p:nvCxnSpPr>
          <p:cNvPr id="24" name="Łącznik prosty 23"/>
          <p:cNvCxnSpPr/>
          <p:nvPr/>
        </p:nvCxnSpPr>
        <p:spPr bwMode="auto">
          <a:xfrm>
            <a:off x="6948264" y="2924944"/>
            <a:ext cx="648072" cy="0"/>
          </a:xfrm>
          <a:prstGeom prst="line">
            <a:avLst/>
          </a:prstGeom>
          <a:solidFill>
            <a:srgbClr val="000000"/>
          </a:solidFill>
          <a:ln w="38100" cap="flat" cmpd="sng" algn="ctr">
            <a:solidFill>
              <a:srgbClr val="0070C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25" name="Prostokąt 24"/>
          <p:cNvSpPr/>
          <p:nvPr/>
        </p:nvSpPr>
        <p:spPr>
          <a:xfrm>
            <a:off x="7740352" y="2708920"/>
            <a:ext cx="12999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/>
              <a:t>NOON state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701" y="1270923"/>
            <a:ext cx="6732240" cy="468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116632"/>
            <a:ext cx="8964488" cy="114300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 </a:t>
            </a:r>
            <a:r>
              <a:rPr lang="pl-PL" dirty="0" err="1" smtClean="0"/>
              <a:t>Estimation</a:t>
            </a:r>
            <a:r>
              <a:rPr lang="pl-PL" dirty="0" smtClean="0"/>
              <a:t> </a:t>
            </a:r>
            <a:r>
              <a:rPr lang="pl-PL" dirty="0" err="1" smtClean="0"/>
              <a:t>uncertainty</a:t>
            </a:r>
            <a:r>
              <a:rPr lang="pl-PL" dirty="0" smtClean="0"/>
              <a:t> </a:t>
            </a:r>
            <a:r>
              <a:rPr lang="pl-PL" dirty="0" err="1" smtClean="0"/>
              <a:t>with</a:t>
            </a:r>
            <a:r>
              <a:rPr lang="pl-PL" dirty="0" smtClean="0"/>
              <a:t> </a:t>
            </a:r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number</a:t>
            </a:r>
            <a:r>
              <a:rPr lang="pl-PL" dirty="0" smtClean="0"/>
              <a:t> of </a:t>
            </a:r>
            <a:r>
              <a:rPr lang="pl-PL" dirty="0" err="1" smtClean="0"/>
              <a:t>photons</a:t>
            </a:r>
            <a:r>
              <a:rPr lang="pl-PL" dirty="0" smtClean="0"/>
              <a:t> </a:t>
            </a:r>
            <a:r>
              <a:rPr lang="pl-PL" dirty="0" err="1" smtClean="0"/>
              <a:t>used</a:t>
            </a:r>
            <a:r>
              <a:rPr lang="pl-PL" dirty="0" smtClean="0"/>
              <a:t> (global </a:t>
            </a:r>
            <a:r>
              <a:rPr lang="pl-PL" dirty="0" err="1" smtClean="0"/>
              <a:t>approach</a:t>
            </a:r>
            <a:r>
              <a:rPr lang="pl-PL" dirty="0" smtClean="0"/>
              <a:t>)</a:t>
            </a:r>
            <a:endParaRPr lang="en-US" dirty="0"/>
          </a:p>
        </p:txBody>
      </p:sp>
      <p:pic>
        <p:nvPicPr>
          <p:cNvPr id="23" name="Obraz 22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155913" y="3759628"/>
            <a:ext cx="838204" cy="330709"/>
          </a:xfrm>
          <a:prstGeom prst="rect">
            <a:avLst/>
          </a:prstGeom>
          <a:noFill/>
          <a:ln/>
          <a:effectLst/>
        </p:spPr>
      </p:pic>
      <p:pic>
        <p:nvPicPr>
          <p:cNvPr id="24" name="Obraz 23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226997" y="2031436"/>
            <a:ext cx="1016514" cy="381001"/>
          </a:xfrm>
          <a:prstGeom prst="rect">
            <a:avLst/>
          </a:prstGeom>
          <a:noFill/>
          <a:ln/>
          <a:effectLst/>
        </p:spPr>
      </p:pic>
      <p:grpSp>
        <p:nvGrpSpPr>
          <p:cNvPr id="40" name="Grupa 39"/>
          <p:cNvGrpSpPr/>
          <p:nvPr/>
        </p:nvGrpSpPr>
        <p:grpSpPr>
          <a:xfrm>
            <a:off x="6948264" y="2204864"/>
            <a:ext cx="1732873" cy="254637"/>
            <a:chOff x="6948264" y="2204864"/>
            <a:chExt cx="1732873" cy="254637"/>
          </a:xfrm>
        </p:grpSpPr>
        <p:pic>
          <p:nvPicPr>
            <p:cNvPr id="25" name="Obraz 24" descr="TP_tmp.png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7740352" y="2204864"/>
              <a:ext cx="940785" cy="254637"/>
            </a:xfrm>
            <a:prstGeom prst="rect">
              <a:avLst/>
            </a:prstGeom>
            <a:noFill/>
            <a:ln/>
            <a:effectLst/>
          </p:spPr>
        </p:pic>
        <p:cxnSp>
          <p:nvCxnSpPr>
            <p:cNvPr id="26" name="Łącznik prosty 25"/>
            <p:cNvCxnSpPr/>
            <p:nvPr/>
          </p:nvCxnSpPr>
          <p:spPr bwMode="auto">
            <a:xfrm>
              <a:off x="6948264" y="2348880"/>
              <a:ext cx="648072" cy="0"/>
            </a:xfrm>
            <a:prstGeom prst="line">
              <a:avLst/>
            </a:prstGeom>
            <a:solidFill>
              <a:srgbClr val="000000"/>
            </a:solidFill>
            <a:ln w="38100" cap="flat" cmpd="sng" algn="ctr">
              <a:solidFill>
                <a:srgbClr val="A5002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41" name="Grupa 40"/>
          <p:cNvGrpSpPr/>
          <p:nvPr/>
        </p:nvGrpSpPr>
        <p:grpSpPr>
          <a:xfrm>
            <a:off x="6929275" y="1679037"/>
            <a:ext cx="1854926" cy="254775"/>
            <a:chOff x="6929275" y="1679037"/>
            <a:chExt cx="1854926" cy="254775"/>
          </a:xfrm>
        </p:grpSpPr>
        <p:cxnSp>
          <p:nvCxnSpPr>
            <p:cNvPr id="27" name="Łącznik prosty 26"/>
            <p:cNvCxnSpPr/>
            <p:nvPr/>
          </p:nvCxnSpPr>
          <p:spPr bwMode="auto">
            <a:xfrm>
              <a:off x="6929275" y="1810950"/>
              <a:ext cx="648072" cy="0"/>
            </a:xfrm>
            <a:prstGeom prst="line">
              <a:avLst/>
            </a:prstGeom>
            <a:solidFill>
              <a:srgbClr val="000000"/>
            </a:solidFill>
            <a:ln w="38100" cap="flat" cmpd="sng" algn="ctr">
              <a:solidFill>
                <a:srgbClr val="FF33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28" name="Obraz 27" descr="TP_tmp.png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7716281" y="1679037"/>
              <a:ext cx="1067920" cy="254775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43" name="Grupa 42"/>
          <p:cNvGrpSpPr/>
          <p:nvPr/>
        </p:nvGrpSpPr>
        <p:grpSpPr>
          <a:xfrm>
            <a:off x="6588224" y="4005064"/>
            <a:ext cx="1724630" cy="478004"/>
            <a:chOff x="6588224" y="4005064"/>
            <a:chExt cx="1724630" cy="478004"/>
          </a:xfrm>
        </p:grpSpPr>
        <p:cxnSp>
          <p:nvCxnSpPr>
            <p:cNvPr id="31" name="Łącznik prosty ze strzałką 30"/>
            <p:cNvCxnSpPr/>
            <p:nvPr/>
          </p:nvCxnSpPr>
          <p:spPr bwMode="auto">
            <a:xfrm rot="10800000">
              <a:off x="6804248" y="4005064"/>
              <a:ext cx="288032" cy="72008"/>
            </a:xfrm>
            <a:prstGeom prst="straightConnector1">
              <a:avLst/>
            </a:prstGeom>
            <a:solidFill>
              <a:srgbClr val="000000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4" name="Łącznik prosty ze strzałką 33"/>
            <p:cNvCxnSpPr/>
            <p:nvPr/>
          </p:nvCxnSpPr>
          <p:spPr>
            <a:xfrm rot="10800000">
              <a:off x="6588224" y="4221088"/>
              <a:ext cx="504056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8" name="Obraz 37" descr="TP_tmp.emf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7236296" y="4077072"/>
              <a:ext cx="1076558" cy="405996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42" name="Grupa 41"/>
          <p:cNvGrpSpPr/>
          <p:nvPr/>
        </p:nvGrpSpPr>
        <p:grpSpPr>
          <a:xfrm>
            <a:off x="6588224" y="3501008"/>
            <a:ext cx="2555776" cy="369332"/>
            <a:chOff x="6588224" y="3501008"/>
            <a:chExt cx="2555776" cy="369332"/>
          </a:xfrm>
        </p:grpSpPr>
        <p:sp>
          <p:nvSpPr>
            <p:cNvPr id="35" name="pole tekstowe 34"/>
            <p:cNvSpPr txBox="1"/>
            <p:nvPr/>
          </p:nvSpPr>
          <p:spPr>
            <a:xfrm>
              <a:off x="6879469" y="3501008"/>
              <a:ext cx="22645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/>
                <a:t> </a:t>
              </a:r>
              <a:r>
                <a:rPr lang="pl-PL" dirty="0" smtClean="0"/>
                <a:t>   </a:t>
              </a:r>
              <a:r>
                <a:rPr lang="pl-PL" dirty="0" err="1" smtClean="0"/>
                <a:t>What</a:t>
              </a:r>
              <a:r>
                <a:rPr lang="pl-PL" dirty="0" smtClean="0"/>
                <a:t> </a:t>
              </a:r>
              <a:r>
                <a:rPr lang="pl-PL" dirty="0" err="1" smtClean="0"/>
                <a:t>is</a:t>
              </a:r>
              <a:r>
                <a:rPr lang="pl-PL" dirty="0" smtClean="0"/>
                <a:t> </a:t>
              </a:r>
              <a:r>
                <a:rPr lang="pl-PL" dirty="0" err="1" smtClean="0"/>
                <a:t>the</a:t>
              </a:r>
              <a:r>
                <a:rPr lang="pl-PL" dirty="0" smtClean="0"/>
                <a:t> </a:t>
              </a:r>
              <a:r>
                <a:rPr lang="pl-PL" dirty="0" err="1" smtClean="0"/>
                <a:t>scaling</a:t>
              </a:r>
              <a:r>
                <a:rPr lang="pl-PL" dirty="0" smtClean="0"/>
                <a:t>?</a:t>
              </a:r>
              <a:endParaRPr lang="en-US" dirty="0"/>
            </a:p>
          </p:txBody>
        </p:sp>
        <p:cxnSp>
          <p:nvCxnSpPr>
            <p:cNvPr id="36" name="Łącznik prosty ze strzałką 35"/>
            <p:cNvCxnSpPr/>
            <p:nvPr/>
          </p:nvCxnSpPr>
          <p:spPr>
            <a:xfrm rot="10800000">
              <a:off x="6588224" y="3717032"/>
              <a:ext cx="504056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0" y="2492896"/>
            <a:ext cx="874846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400" b="1" dirty="0" smtClean="0"/>
              <a:t>Do quantum </a:t>
            </a:r>
            <a:r>
              <a:rPr lang="pl-PL" sz="4400" b="1" dirty="0" err="1" smtClean="0"/>
              <a:t>states</a:t>
            </a:r>
            <a:r>
              <a:rPr lang="pl-PL" sz="4400" b="1" dirty="0" smtClean="0"/>
              <a:t> </a:t>
            </a:r>
            <a:r>
              <a:rPr lang="pl-PL" sz="4400" b="1" dirty="0" err="1" smtClean="0"/>
              <a:t>provide</a:t>
            </a:r>
            <a:r>
              <a:rPr lang="pl-PL" sz="4400" b="1" dirty="0" smtClean="0"/>
              <a:t> </a:t>
            </a:r>
            <a:r>
              <a:rPr lang="pl-PL" sz="4400" b="1" dirty="0" err="1" smtClean="0"/>
              <a:t>beter</a:t>
            </a:r>
            <a:r>
              <a:rPr lang="pl-PL" sz="4400" b="1" dirty="0" smtClean="0"/>
              <a:t> </a:t>
            </a:r>
            <a:r>
              <a:rPr lang="pl-PL" sz="4400" b="1" dirty="0" err="1" smtClean="0"/>
              <a:t>scaling</a:t>
            </a:r>
            <a:r>
              <a:rPr lang="pl-PL" sz="4400" b="1" dirty="0" smtClean="0"/>
              <a:t> </a:t>
            </a:r>
            <a:r>
              <a:rPr lang="pl-PL" sz="4400" b="1" dirty="0" err="1" smtClean="0"/>
              <a:t>exponent</a:t>
            </a:r>
            <a:r>
              <a:rPr lang="pl-PL" sz="4400" b="1" dirty="0" smtClean="0"/>
              <a:t> </a:t>
            </a:r>
            <a:r>
              <a:rPr lang="pl-PL" sz="4400" b="1" dirty="0" err="1" smtClean="0"/>
              <a:t>in</a:t>
            </a:r>
            <a:r>
              <a:rPr lang="pl-PL" sz="4400" b="1" dirty="0" smtClean="0"/>
              <a:t> </a:t>
            </a:r>
            <a:r>
              <a:rPr lang="pl-PL" sz="4400" b="1" dirty="0" err="1" smtClean="0"/>
              <a:t>the</a:t>
            </a:r>
            <a:r>
              <a:rPr lang="pl-PL" sz="4400" b="1" dirty="0" smtClean="0"/>
              <a:t> </a:t>
            </a:r>
            <a:r>
              <a:rPr lang="pl-PL" sz="4400" b="1" dirty="0" err="1" smtClean="0"/>
              <a:t>presence</a:t>
            </a:r>
            <a:r>
              <a:rPr lang="pl-PL" sz="4400" b="1" dirty="0" smtClean="0"/>
              <a:t> of </a:t>
            </a:r>
            <a:r>
              <a:rPr lang="pl-PL" sz="4400" b="1" dirty="0" err="1" smtClean="0"/>
              <a:t>loss</a:t>
            </a:r>
            <a:r>
              <a:rPr lang="pl-PL" sz="4400" b="1" dirty="0" smtClean="0"/>
              <a:t>?</a:t>
            </a:r>
            <a:endParaRPr lang="pl-PL" sz="4400" b="1" dirty="0" smtClean="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err="1" smtClean="0"/>
              <a:t>Fundamental</a:t>
            </a:r>
            <a:r>
              <a:rPr lang="pl-PL" dirty="0" smtClean="0"/>
              <a:t> </a:t>
            </a:r>
            <a:r>
              <a:rPr lang="pl-PL" dirty="0" err="1" smtClean="0"/>
              <a:t>bound</a:t>
            </a:r>
            <a:r>
              <a:rPr lang="pl-PL" dirty="0" smtClean="0"/>
              <a:t> on </a:t>
            </a:r>
            <a:r>
              <a:rPr lang="pl-PL" dirty="0" err="1" smtClean="0"/>
              <a:t>uncertainty</a:t>
            </a:r>
            <a:r>
              <a:rPr lang="pl-PL" dirty="0" smtClean="0"/>
              <a:t> </a:t>
            </a:r>
            <a:r>
              <a:rPr lang="pl-PL" dirty="0" err="1" smtClean="0"/>
              <a:t>in</a:t>
            </a:r>
            <a:r>
              <a:rPr lang="pl-PL" dirty="0" smtClean="0"/>
              <a:t> </a:t>
            </a:r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presence</a:t>
            </a:r>
            <a:r>
              <a:rPr lang="pl-PL" dirty="0" smtClean="0"/>
              <a:t> of </a:t>
            </a:r>
            <a:r>
              <a:rPr lang="pl-PL" dirty="0" err="1" smtClean="0"/>
              <a:t>loss</a:t>
            </a:r>
            <a:r>
              <a:rPr lang="pl-PL" dirty="0" smtClean="0"/>
              <a:t> (global </a:t>
            </a:r>
            <a:r>
              <a:rPr lang="pl-PL" dirty="0" err="1" smtClean="0"/>
              <a:t>approach</a:t>
            </a:r>
            <a:r>
              <a:rPr lang="pl-PL" dirty="0" smtClean="0"/>
              <a:t>)</a:t>
            </a:r>
            <a:endParaRPr lang="en-US" dirty="0"/>
          </a:p>
        </p:txBody>
      </p:sp>
      <p:sp>
        <p:nvSpPr>
          <p:cNvPr id="4" name="Prostokąt 3"/>
          <p:cNvSpPr/>
          <p:nvPr/>
        </p:nvSpPr>
        <p:spPr>
          <a:xfrm>
            <a:off x="7668343" y="1412776"/>
            <a:ext cx="1152129" cy="216024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rostokąt 4"/>
          <p:cNvSpPr/>
          <p:nvPr/>
        </p:nvSpPr>
        <p:spPr>
          <a:xfrm>
            <a:off x="5292080" y="1436305"/>
            <a:ext cx="1944216" cy="216024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rostokąt 5"/>
          <p:cNvSpPr/>
          <p:nvPr/>
        </p:nvSpPr>
        <p:spPr>
          <a:xfrm>
            <a:off x="2321834" y="1484784"/>
            <a:ext cx="2466189" cy="2088232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rostokąt 6"/>
          <p:cNvSpPr/>
          <p:nvPr/>
        </p:nvSpPr>
        <p:spPr>
          <a:xfrm>
            <a:off x="305611" y="1484784"/>
            <a:ext cx="1512168" cy="20882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Łącznik prosty 7"/>
          <p:cNvCxnSpPr/>
          <p:nvPr/>
        </p:nvCxnSpPr>
        <p:spPr bwMode="auto">
          <a:xfrm>
            <a:off x="2430355" y="2060848"/>
            <a:ext cx="2213653" cy="23529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Prostokąt 8"/>
          <p:cNvSpPr/>
          <p:nvPr/>
        </p:nvSpPr>
        <p:spPr>
          <a:xfrm>
            <a:off x="2790395" y="1772816"/>
            <a:ext cx="800100" cy="57785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cxnSp>
        <p:nvCxnSpPr>
          <p:cNvPr id="10" name="Łącznik prosty 9"/>
          <p:cNvCxnSpPr/>
          <p:nvPr/>
        </p:nvCxnSpPr>
        <p:spPr bwMode="auto">
          <a:xfrm>
            <a:off x="2411760" y="3020481"/>
            <a:ext cx="2285661" cy="23529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Obraz 10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/>
          <a:stretch>
            <a:fillRect/>
          </a:stretch>
        </p:blipFill>
        <p:spPr bwMode="auto">
          <a:xfrm>
            <a:off x="3059832" y="1940361"/>
            <a:ext cx="204746" cy="239553"/>
          </a:xfrm>
          <a:prstGeom prst="rect">
            <a:avLst/>
          </a:prstGeom>
          <a:noFill/>
          <a:ln/>
          <a:effectLst/>
        </p:spPr>
      </p:pic>
      <p:sp>
        <p:nvSpPr>
          <p:cNvPr id="12" name="Schemat blokowy: opóźnienie 11"/>
          <p:cNvSpPr/>
          <p:nvPr/>
        </p:nvSpPr>
        <p:spPr>
          <a:xfrm>
            <a:off x="6300192" y="1868353"/>
            <a:ext cx="648072" cy="1152128"/>
          </a:xfrm>
          <a:prstGeom prst="flowChartDelay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956376" y="2300401"/>
            <a:ext cx="604625" cy="349042"/>
          </a:xfrm>
          <a:prstGeom prst="rect">
            <a:avLst/>
          </a:prstGeom>
          <a:noFill/>
          <a:ln/>
          <a:effectLst/>
        </p:spPr>
      </p:pic>
      <p:pic>
        <p:nvPicPr>
          <p:cNvPr id="14" name="Obraz 13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37659" y="2132856"/>
            <a:ext cx="597706" cy="504056"/>
          </a:xfrm>
          <a:prstGeom prst="rect">
            <a:avLst/>
          </a:prstGeom>
          <a:noFill/>
          <a:ln/>
          <a:effectLst/>
        </p:spPr>
      </p:pic>
      <p:sp>
        <p:nvSpPr>
          <p:cNvPr id="15" name="pole tekstowe 14"/>
          <p:cNvSpPr txBox="1"/>
          <p:nvPr/>
        </p:nvSpPr>
        <p:spPr>
          <a:xfrm>
            <a:off x="126099" y="2852936"/>
            <a:ext cx="1691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/>
              <a:t>state </a:t>
            </a:r>
            <a:r>
              <a:rPr lang="pl-PL" b="1" dirty="0" err="1" smtClean="0"/>
              <a:t>preparation</a:t>
            </a:r>
            <a:endParaRPr lang="en-US" b="1" dirty="0"/>
          </a:p>
        </p:txBody>
      </p:sp>
      <p:pic>
        <p:nvPicPr>
          <p:cNvPr id="16" name="Obraz 15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526082" y="2323930"/>
            <a:ext cx="439123" cy="319144"/>
          </a:xfrm>
          <a:prstGeom prst="rect">
            <a:avLst/>
          </a:prstGeom>
          <a:noFill/>
          <a:ln/>
          <a:effectLst/>
        </p:spPr>
      </p:pic>
      <p:sp>
        <p:nvSpPr>
          <p:cNvPr id="17" name="pole tekstowe 16"/>
          <p:cNvSpPr txBox="1"/>
          <p:nvPr/>
        </p:nvSpPr>
        <p:spPr>
          <a:xfrm>
            <a:off x="2627784" y="3236505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err="1"/>
              <a:t>s</a:t>
            </a:r>
            <a:r>
              <a:rPr lang="pl-PL" b="1" dirty="0" err="1" smtClean="0"/>
              <a:t>ensing</a:t>
            </a:r>
            <a:r>
              <a:rPr lang="pl-PL" b="1" dirty="0" smtClean="0"/>
              <a:t> + </a:t>
            </a:r>
            <a:r>
              <a:rPr lang="pl-PL" b="1" dirty="0" err="1" smtClean="0"/>
              <a:t>loss</a:t>
            </a:r>
            <a:r>
              <a:rPr lang="pl-PL" b="1" dirty="0" smtClean="0"/>
              <a:t> </a:t>
            </a:r>
            <a:endParaRPr lang="en-US" b="1" dirty="0"/>
          </a:p>
        </p:txBody>
      </p:sp>
      <p:sp>
        <p:nvSpPr>
          <p:cNvPr id="18" name="pole tekstowe 17"/>
          <p:cNvSpPr txBox="1"/>
          <p:nvPr/>
        </p:nvSpPr>
        <p:spPr>
          <a:xfrm>
            <a:off x="5220072" y="3092489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err="1" smtClean="0"/>
              <a:t>measurement</a:t>
            </a:r>
            <a:endParaRPr lang="en-US" b="1" dirty="0"/>
          </a:p>
        </p:txBody>
      </p:sp>
      <p:sp>
        <p:nvSpPr>
          <p:cNvPr id="19" name="pole tekstowe 18"/>
          <p:cNvSpPr txBox="1"/>
          <p:nvPr/>
        </p:nvSpPr>
        <p:spPr>
          <a:xfrm>
            <a:off x="7487816" y="3092489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err="1" smtClean="0"/>
              <a:t>estimation</a:t>
            </a:r>
            <a:endParaRPr lang="en-US" b="1" dirty="0"/>
          </a:p>
        </p:txBody>
      </p:sp>
      <p:pic>
        <p:nvPicPr>
          <p:cNvPr id="20" name="Obraz 19" descr="TP_tmp.emf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/>
          <a:stretch>
            <a:fillRect/>
          </a:stretch>
        </p:blipFill>
        <p:spPr bwMode="auto">
          <a:xfrm>
            <a:off x="6390117" y="2251922"/>
            <a:ext cx="432046" cy="360758"/>
          </a:xfrm>
          <a:prstGeom prst="rect">
            <a:avLst/>
          </a:prstGeom>
          <a:noFill/>
          <a:ln/>
          <a:effectLst/>
        </p:spPr>
      </p:pic>
      <p:cxnSp>
        <p:nvCxnSpPr>
          <p:cNvPr id="21" name="Łącznik prosty ze strzałką 20"/>
          <p:cNvCxnSpPr/>
          <p:nvPr/>
        </p:nvCxnSpPr>
        <p:spPr>
          <a:xfrm>
            <a:off x="1907704" y="2516425"/>
            <a:ext cx="360040" cy="1588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Łącznik prosty ze strzałką 21"/>
          <p:cNvCxnSpPr/>
          <p:nvPr/>
        </p:nvCxnSpPr>
        <p:spPr>
          <a:xfrm>
            <a:off x="4860032" y="2516425"/>
            <a:ext cx="360040" cy="1588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Łącznik prosty ze strzałką 22"/>
          <p:cNvCxnSpPr/>
          <p:nvPr/>
        </p:nvCxnSpPr>
        <p:spPr>
          <a:xfrm>
            <a:off x="7308304" y="2516425"/>
            <a:ext cx="360040" cy="1588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Łącznik prosty 23"/>
          <p:cNvCxnSpPr>
            <a:stCxn id="26" idx="2"/>
          </p:cNvCxnSpPr>
          <p:nvPr/>
        </p:nvCxnSpPr>
        <p:spPr>
          <a:xfrm rot="5400000" flipH="1">
            <a:off x="3871505" y="1848769"/>
            <a:ext cx="545451" cy="8557"/>
          </a:xfrm>
          <a:prstGeom prst="line">
            <a:avLst/>
          </a:prstGeom>
          <a:ln>
            <a:prstDash val="dash"/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Prostokąt 24"/>
          <p:cNvSpPr/>
          <p:nvPr/>
        </p:nvSpPr>
        <p:spPr>
          <a:xfrm rot="8100000">
            <a:off x="3747826" y="1958951"/>
            <a:ext cx="755650" cy="22225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bg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bg2">
                  <a:lumMod val="40000"/>
                  <a:lumOff val="6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6" name="Obraz 25" descr="TP_tmp.emf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071934" y="1946586"/>
            <a:ext cx="153150" cy="179186"/>
          </a:xfrm>
          <a:prstGeom prst="rect">
            <a:avLst/>
          </a:prstGeom>
          <a:noFill/>
          <a:ln/>
          <a:effectLst/>
        </p:spPr>
      </p:pic>
      <p:cxnSp>
        <p:nvCxnSpPr>
          <p:cNvPr id="27" name="Łącznik prosty 26"/>
          <p:cNvCxnSpPr>
            <a:stCxn id="29" idx="2"/>
          </p:cNvCxnSpPr>
          <p:nvPr/>
        </p:nvCxnSpPr>
        <p:spPr>
          <a:xfrm rot="5400000" flipH="1" flipV="1">
            <a:off x="3850443" y="2795898"/>
            <a:ext cx="568980" cy="10037"/>
          </a:xfrm>
          <a:prstGeom prst="line">
            <a:avLst/>
          </a:prstGeom>
          <a:ln>
            <a:prstDash val="dash"/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Prostokąt 27"/>
          <p:cNvSpPr/>
          <p:nvPr/>
        </p:nvSpPr>
        <p:spPr>
          <a:xfrm rot="8100000">
            <a:off x="3747827" y="2895056"/>
            <a:ext cx="755650" cy="22225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bg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bg2">
                  <a:lumMod val="40000"/>
                  <a:lumOff val="6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9" name="Obraz 28" descr="TP_tmp.emf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053340" y="2906221"/>
            <a:ext cx="153150" cy="179186"/>
          </a:xfrm>
          <a:prstGeom prst="rect">
            <a:avLst/>
          </a:prstGeom>
          <a:noFill/>
          <a:ln/>
          <a:effectLst/>
        </p:spPr>
      </p:pic>
      <p:grpSp>
        <p:nvGrpSpPr>
          <p:cNvPr id="31" name="Grupa 30"/>
          <p:cNvGrpSpPr/>
          <p:nvPr/>
        </p:nvGrpSpPr>
        <p:grpSpPr>
          <a:xfrm>
            <a:off x="96552" y="4077072"/>
            <a:ext cx="8424936" cy="2776797"/>
            <a:chOff x="96552" y="4077072"/>
            <a:chExt cx="8424936" cy="2776797"/>
          </a:xfrm>
        </p:grpSpPr>
        <p:pic>
          <p:nvPicPr>
            <p:cNvPr id="35" name="Obraz 34" descr="TP_tmp.emf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1619672" y="4077072"/>
              <a:ext cx="5721201" cy="1045003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30" name="Prostokąt 29"/>
            <p:cNvSpPr/>
            <p:nvPr/>
          </p:nvSpPr>
          <p:spPr>
            <a:xfrm>
              <a:off x="96552" y="5499652"/>
              <a:ext cx="8424936" cy="13542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l-PL" dirty="0" smtClean="0"/>
                <a:t>J. </a:t>
              </a:r>
              <a:r>
                <a:rPr lang="pl-PL" dirty="0" err="1" smtClean="0"/>
                <a:t>Kolodynski</a:t>
              </a:r>
              <a:r>
                <a:rPr lang="pl-PL" dirty="0" smtClean="0"/>
                <a:t> and </a:t>
              </a:r>
              <a:r>
                <a:rPr lang="pl-PL" dirty="0" err="1" smtClean="0"/>
                <a:t>R.Demkowicz-Dobrzanski</a:t>
              </a:r>
              <a:r>
                <a:rPr lang="pl-PL" dirty="0" smtClean="0"/>
                <a:t>, </a:t>
              </a:r>
              <a:r>
                <a:rPr lang="en-US" i="1" dirty="0" smtClean="0"/>
                <a:t>Phys. Rev. A </a:t>
              </a:r>
              <a:r>
                <a:rPr lang="en-US" dirty="0" smtClean="0"/>
                <a:t>82, 053804 (2010)</a:t>
              </a:r>
              <a:endParaRPr lang="pl-PL" dirty="0" smtClean="0"/>
            </a:p>
            <a:p>
              <a:endParaRPr lang="pl-PL" sz="800" dirty="0" smtClean="0"/>
            </a:p>
            <a:p>
              <a:r>
                <a:rPr lang="pl-PL" b="1" dirty="0" err="1" smtClean="0"/>
                <a:t>the</a:t>
              </a:r>
              <a:r>
                <a:rPr lang="pl-PL" b="1" dirty="0" smtClean="0"/>
                <a:t> same </a:t>
              </a:r>
              <a:r>
                <a:rPr lang="pl-PL" b="1" dirty="0" err="1" smtClean="0"/>
                <a:t>bound</a:t>
              </a:r>
              <a:r>
                <a:rPr lang="pl-PL" b="1" dirty="0" smtClean="0"/>
                <a:t> </a:t>
              </a:r>
              <a:r>
                <a:rPr lang="pl-PL" b="1" dirty="0" err="1" smtClean="0"/>
                <a:t>can</a:t>
              </a:r>
              <a:r>
                <a:rPr lang="pl-PL" b="1" dirty="0" smtClean="0"/>
                <a:t> be </a:t>
              </a:r>
              <a:r>
                <a:rPr lang="pl-PL" b="1" dirty="0" err="1" smtClean="0"/>
                <a:t>derived</a:t>
              </a:r>
              <a:r>
                <a:rPr lang="pl-PL" b="1" dirty="0" smtClean="0"/>
                <a:t> </a:t>
              </a:r>
              <a:r>
                <a:rPr lang="pl-PL" b="1" dirty="0" err="1" smtClean="0"/>
                <a:t>in</a:t>
              </a:r>
              <a:r>
                <a:rPr lang="pl-PL" b="1" dirty="0" smtClean="0"/>
                <a:t> </a:t>
              </a:r>
              <a:r>
                <a:rPr lang="pl-PL" b="1" dirty="0" err="1" smtClean="0"/>
                <a:t>the</a:t>
              </a:r>
              <a:r>
                <a:rPr lang="pl-PL" b="1" dirty="0" smtClean="0"/>
                <a:t> </a:t>
              </a:r>
              <a:r>
                <a:rPr lang="pl-PL" b="1" dirty="0" err="1" smtClean="0"/>
                <a:t>local</a:t>
              </a:r>
              <a:r>
                <a:rPr lang="pl-PL" b="1" dirty="0" smtClean="0"/>
                <a:t> </a:t>
              </a:r>
              <a:r>
                <a:rPr lang="pl-PL" b="1" dirty="0" err="1" smtClean="0"/>
                <a:t>approach</a:t>
              </a:r>
              <a:r>
                <a:rPr lang="pl-PL" b="1" dirty="0" smtClean="0"/>
                <a:t>:</a:t>
              </a:r>
              <a:r>
                <a:rPr lang="en-US" b="1" dirty="0" smtClean="0"/>
                <a:t> </a:t>
              </a:r>
              <a:endParaRPr lang="pl-PL" b="1" dirty="0" smtClean="0"/>
            </a:p>
            <a:p>
              <a:endParaRPr lang="pl-PL" sz="200" dirty="0" smtClean="0"/>
            </a:p>
            <a:p>
              <a:r>
                <a:rPr lang="en-US" dirty="0" smtClean="0"/>
                <a:t>S. </a:t>
              </a:r>
              <a:r>
                <a:rPr lang="en-US" dirty="0" err="1" smtClean="0"/>
                <a:t>Knysh</a:t>
              </a:r>
              <a:r>
                <a:rPr lang="en-US" dirty="0" smtClean="0"/>
                <a:t>, V. N. </a:t>
              </a:r>
              <a:r>
                <a:rPr lang="en-US" dirty="0" err="1" smtClean="0"/>
                <a:t>Smelyanskiy</a:t>
              </a:r>
              <a:r>
                <a:rPr lang="en-US" dirty="0" smtClean="0"/>
                <a:t>, and G. A. Durkin,</a:t>
              </a:r>
              <a:r>
                <a:rPr lang="pl-PL" dirty="0" smtClean="0"/>
                <a:t> </a:t>
              </a:r>
              <a:r>
                <a:rPr lang="en-US" i="1" dirty="0" smtClean="0"/>
                <a:t>Phys. Rev. A</a:t>
              </a:r>
              <a:r>
                <a:rPr lang="en-US" dirty="0" smtClean="0"/>
                <a:t>, 83, 021804 (2011)</a:t>
              </a:r>
              <a:endParaRPr lang="pl-PL" dirty="0" smtClean="0"/>
            </a:p>
            <a:p>
              <a:r>
                <a:rPr lang="pt-BR" dirty="0" smtClean="0"/>
                <a:t>B. M. Escher, R. L. de Matos Filho, and L. Dav</a:t>
              </a:r>
              <a:r>
                <a:rPr lang="en-US" dirty="0" err="1" smtClean="0"/>
                <a:t>idovich</a:t>
              </a:r>
              <a:r>
                <a:rPr lang="en-US" dirty="0" smtClean="0"/>
                <a:t>, </a:t>
              </a:r>
              <a:r>
                <a:rPr lang="en-US" i="1" dirty="0" smtClean="0"/>
                <a:t>Nature Physics</a:t>
              </a:r>
              <a:r>
                <a:rPr lang="en-US" dirty="0" smtClean="0"/>
                <a:t>, 7, 406 (2011).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880" y="1223014"/>
            <a:ext cx="6732240" cy="468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" name="Obraz 36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155913" y="3759628"/>
            <a:ext cx="838204" cy="330709"/>
          </a:xfrm>
          <a:prstGeom prst="rect">
            <a:avLst/>
          </a:prstGeom>
          <a:noFill/>
          <a:ln/>
          <a:effectLst/>
        </p:spPr>
      </p:pic>
      <p:pic>
        <p:nvPicPr>
          <p:cNvPr id="38" name="Obraz 37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226997" y="2031436"/>
            <a:ext cx="1016514" cy="381001"/>
          </a:xfrm>
          <a:prstGeom prst="rect">
            <a:avLst/>
          </a:prstGeom>
          <a:noFill/>
          <a:ln/>
          <a:effectLst/>
        </p:spPr>
      </p:pic>
      <p:pic>
        <p:nvPicPr>
          <p:cNvPr id="39" name="Obraz 38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740352" y="3933056"/>
            <a:ext cx="940785" cy="254637"/>
          </a:xfrm>
          <a:prstGeom prst="rect">
            <a:avLst/>
          </a:prstGeom>
          <a:noFill/>
          <a:ln/>
          <a:effectLst/>
        </p:spPr>
      </p:pic>
      <p:cxnSp>
        <p:nvCxnSpPr>
          <p:cNvPr id="40" name="Łącznik prosty 39"/>
          <p:cNvCxnSpPr/>
          <p:nvPr/>
        </p:nvCxnSpPr>
        <p:spPr bwMode="auto">
          <a:xfrm>
            <a:off x="6948264" y="4077072"/>
            <a:ext cx="648072" cy="0"/>
          </a:xfrm>
          <a:prstGeom prst="line">
            <a:avLst/>
          </a:prstGeom>
          <a:solidFill>
            <a:srgbClr val="000000"/>
          </a:solidFill>
          <a:ln w="38100" cap="flat" cmpd="sng" algn="ctr">
            <a:solidFill>
              <a:srgbClr val="A5002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Łącznik prosty 40"/>
          <p:cNvCxnSpPr/>
          <p:nvPr/>
        </p:nvCxnSpPr>
        <p:spPr bwMode="auto">
          <a:xfrm>
            <a:off x="6950032" y="3594246"/>
            <a:ext cx="648072" cy="0"/>
          </a:xfrm>
          <a:prstGeom prst="line">
            <a:avLst/>
          </a:prstGeom>
          <a:solidFill>
            <a:srgbClr val="000000"/>
          </a:solidFill>
          <a:ln w="38100" cap="flat" cmpd="sng" algn="ctr">
            <a:solidFill>
              <a:srgbClr val="FF330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pic>
        <p:nvPicPr>
          <p:cNvPr id="42" name="Obraz 41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737038" y="3462333"/>
            <a:ext cx="1067920" cy="254775"/>
          </a:xfrm>
          <a:prstGeom prst="rect">
            <a:avLst/>
          </a:prstGeom>
          <a:noFill/>
          <a:ln/>
          <a:effectLst/>
        </p:spPr>
      </p:pic>
      <p:pic>
        <p:nvPicPr>
          <p:cNvPr id="46" name="Obraz 45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812360" y="2564904"/>
            <a:ext cx="940785" cy="254637"/>
          </a:xfrm>
          <a:prstGeom prst="rect">
            <a:avLst/>
          </a:prstGeom>
          <a:noFill/>
          <a:ln/>
          <a:effectLst/>
        </p:spPr>
      </p:pic>
      <p:cxnSp>
        <p:nvCxnSpPr>
          <p:cNvPr id="47" name="Łącznik prosty 46"/>
          <p:cNvCxnSpPr/>
          <p:nvPr/>
        </p:nvCxnSpPr>
        <p:spPr bwMode="auto">
          <a:xfrm>
            <a:off x="6983952" y="2721023"/>
            <a:ext cx="648072" cy="0"/>
          </a:xfrm>
          <a:prstGeom prst="line">
            <a:avLst/>
          </a:prstGeom>
          <a:solidFill>
            <a:srgbClr val="000000"/>
          </a:solidFill>
          <a:ln w="38100" cap="flat" cmpd="sng" algn="ctr">
            <a:solidFill>
              <a:srgbClr val="339933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48" name="Łącznik prosty 47"/>
          <p:cNvCxnSpPr/>
          <p:nvPr/>
        </p:nvCxnSpPr>
        <p:spPr bwMode="auto">
          <a:xfrm>
            <a:off x="6989034" y="2204864"/>
            <a:ext cx="648072" cy="0"/>
          </a:xfrm>
          <a:prstGeom prst="line">
            <a:avLst/>
          </a:prstGeom>
          <a:solidFill>
            <a:srgbClr val="000000"/>
          </a:solidFill>
          <a:ln w="38100" cap="flat" cmpd="sng" algn="ctr">
            <a:solidFill>
              <a:srgbClr val="99FF66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pic>
        <p:nvPicPr>
          <p:cNvPr id="49" name="Obraz 48" descr="TP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812360" y="2060848"/>
            <a:ext cx="1067920" cy="254775"/>
          </a:xfrm>
          <a:prstGeom prst="rect">
            <a:avLst/>
          </a:prstGeom>
          <a:noFill/>
          <a:ln/>
          <a:effectLst/>
        </p:spPr>
      </p:pic>
      <p:sp>
        <p:nvSpPr>
          <p:cNvPr id="50" name="pole tekstowe 49"/>
          <p:cNvSpPr txBox="1"/>
          <p:nvPr/>
        </p:nvSpPr>
        <p:spPr>
          <a:xfrm>
            <a:off x="6869900" y="2981739"/>
            <a:ext cx="2123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54"/>
                </a:solidFill>
                <a:effectLst/>
                <a:uLnTx/>
                <a:uFillTx/>
                <a:latin typeface="Times New Roman"/>
              </a:rPr>
              <a:t>global </a:t>
            </a:r>
            <a:r>
              <a:rPr kumimoji="0" lang="pl-PL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54"/>
                </a:solidFill>
                <a:effectLst/>
                <a:uLnTx/>
                <a:uFillTx/>
                <a:latin typeface="Times New Roman"/>
              </a:rPr>
              <a:t>approach</a:t>
            </a:r>
            <a:r>
              <a:rPr kumimoji="0" lang="pl-PL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54"/>
                </a:solidFill>
                <a:effectLst/>
                <a:uLnTx/>
                <a:uFillTx/>
                <a:latin typeface="Times New Roman"/>
              </a:rPr>
              <a:t>: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54"/>
              </a:solidFill>
              <a:effectLst/>
              <a:uLnTx/>
              <a:uFillTx/>
              <a:latin typeface="Times New Roman"/>
            </a:endParaRPr>
          </a:p>
        </p:txBody>
      </p:sp>
      <p:sp>
        <p:nvSpPr>
          <p:cNvPr id="51" name="pole tekstowe 50"/>
          <p:cNvSpPr txBox="1"/>
          <p:nvPr/>
        </p:nvSpPr>
        <p:spPr>
          <a:xfrm>
            <a:off x="6841638" y="1537252"/>
            <a:ext cx="2123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54"/>
                </a:solidFill>
                <a:effectLst/>
                <a:uLnTx/>
                <a:uFillTx/>
                <a:latin typeface="Times New Roman"/>
              </a:rPr>
              <a:t>local</a:t>
            </a:r>
            <a:r>
              <a:rPr kumimoji="0" lang="pl-PL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54"/>
                </a:solidFill>
                <a:effectLst/>
                <a:uLnTx/>
                <a:uFillTx/>
                <a:latin typeface="Times New Roman"/>
              </a:rPr>
              <a:t> </a:t>
            </a:r>
            <a:r>
              <a:rPr kumimoji="0" lang="pl-PL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54"/>
                </a:solidFill>
                <a:effectLst/>
                <a:uLnTx/>
                <a:uFillTx/>
                <a:latin typeface="Times New Roman"/>
              </a:rPr>
              <a:t>approach</a:t>
            </a:r>
            <a:r>
              <a:rPr kumimoji="0" lang="pl-PL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54"/>
                </a:solidFill>
                <a:effectLst/>
                <a:uLnTx/>
                <a:uFillTx/>
                <a:latin typeface="Times New Roman"/>
              </a:rPr>
              <a:t>: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54"/>
              </a:solidFill>
              <a:effectLst/>
              <a:uLnTx/>
              <a:uFillTx/>
              <a:latin typeface="Times New Roman"/>
            </a:endParaRPr>
          </a:p>
        </p:txBody>
      </p:sp>
      <p:sp>
        <p:nvSpPr>
          <p:cNvPr id="53" name="Tytu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dirty="0" err="1" smtClean="0"/>
              <a:t>Fundamental</a:t>
            </a:r>
            <a:r>
              <a:rPr lang="pl-PL" dirty="0" smtClean="0"/>
              <a:t> </a:t>
            </a:r>
            <a:r>
              <a:rPr lang="pl-PL" dirty="0" err="1" smtClean="0"/>
              <a:t>bound</a:t>
            </a:r>
            <a:r>
              <a:rPr lang="pl-PL" dirty="0" smtClean="0"/>
              <a:t> on </a:t>
            </a:r>
            <a:r>
              <a:rPr lang="pl-PL" dirty="0" err="1" smtClean="0"/>
              <a:t>uncertainty</a:t>
            </a:r>
            <a:r>
              <a:rPr lang="pl-PL" dirty="0" smtClean="0"/>
              <a:t> </a:t>
            </a:r>
            <a:r>
              <a:rPr lang="pl-PL" dirty="0" err="1" smtClean="0"/>
              <a:t>in</a:t>
            </a:r>
            <a:r>
              <a:rPr lang="pl-PL" dirty="0" smtClean="0"/>
              <a:t> </a:t>
            </a:r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presence</a:t>
            </a:r>
            <a:r>
              <a:rPr lang="pl-PL" dirty="0" smtClean="0"/>
              <a:t> of </a:t>
            </a:r>
            <a:r>
              <a:rPr lang="pl-PL" dirty="0" err="1" smtClean="0"/>
              <a:t>loss</a:t>
            </a:r>
            <a:r>
              <a:rPr lang="pl-PL" dirty="0" smtClean="0"/>
              <a:t> (global </a:t>
            </a:r>
            <a:r>
              <a:rPr lang="pl-PL" dirty="0" err="1" smtClean="0"/>
              <a:t>approach</a:t>
            </a:r>
            <a:r>
              <a:rPr lang="pl-PL" dirty="0" smtClean="0"/>
              <a:t>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Obraz 18" descr="covfishplot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6904" y="1232393"/>
            <a:ext cx="6743700" cy="4698111"/>
          </a:xfrm>
          <a:prstGeom prst="rect">
            <a:avLst/>
          </a:prstGeom>
        </p:spPr>
      </p:pic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dirty="0" err="1" smtClean="0"/>
              <a:t>Fundamental</a:t>
            </a:r>
            <a:r>
              <a:rPr lang="pl-PL" dirty="0" smtClean="0"/>
              <a:t> </a:t>
            </a:r>
            <a:r>
              <a:rPr lang="pl-PL" dirty="0" err="1" smtClean="0"/>
              <a:t>bound</a:t>
            </a:r>
            <a:r>
              <a:rPr lang="pl-PL" dirty="0" smtClean="0"/>
              <a:t> on </a:t>
            </a:r>
            <a:r>
              <a:rPr lang="pl-PL" dirty="0" err="1" smtClean="0"/>
              <a:t>uncertainty</a:t>
            </a:r>
            <a:r>
              <a:rPr lang="pl-PL" dirty="0" smtClean="0"/>
              <a:t> </a:t>
            </a:r>
            <a:r>
              <a:rPr lang="pl-PL" dirty="0" err="1" smtClean="0"/>
              <a:t>in</a:t>
            </a:r>
            <a:r>
              <a:rPr lang="pl-PL" dirty="0" smtClean="0"/>
              <a:t> </a:t>
            </a:r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presence</a:t>
            </a:r>
            <a:r>
              <a:rPr lang="pl-PL" dirty="0" smtClean="0"/>
              <a:t> of </a:t>
            </a:r>
            <a:r>
              <a:rPr lang="pl-PL" dirty="0" err="1" smtClean="0"/>
              <a:t>loss</a:t>
            </a:r>
            <a:r>
              <a:rPr lang="pl-PL" dirty="0" smtClean="0"/>
              <a:t> (global </a:t>
            </a:r>
            <a:r>
              <a:rPr lang="pl-PL" dirty="0" err="1" smtClean="0"/>
              <a:t>approach</a:t>
            </a:r>
            <a:r>
              <a:rPr lang="pl-PL" dirty="0" smtClean="0"/>
              <a:t>)</a:t>
            </a:r>
            <a:endParaRPr lang="en-US" dirty="0"/>
          </a:p>
        </p:txBody>
      </p:sp>
      <p:pic>
        <p:nvPicPr>
          <p:cNvPr id="6" name="Obraz 5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380312" y="4653136"/>
            <a:ext cx="940785" cy="254637"/>
          </a:xfrm>
          <a:prstGeom prst="rect">
            <a:avLst/>
          </a:prstGeom>
          <a:noFill/>
          <a:ln/>
          <a:effectLst/>
        </p:spPr>
      </p:pic>
      <p:sp>
        <p:nvSpPr>
          <p:cNvPr id="7" name="pole tekstowe 6"/>
          <p:cNvSpPr txBox="1"/>
          <p:nvPr/>
        </p:nvSpPr>
        <p:spPr>
          <a:xfrm>
            <a:off x="6891468" y="4285726"/>
            <a:ext cx="22525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54"/>
                </a:solidFill>
                <a:effectLst/>
                <a:uLnTx/>
                <a:uFillTx/>
                <a:latin typeface="Times New Roman"/>
              </a:rPr>
              <a:t>analytical</a:t>
            </a:r>
            <a:r>
              <a:rPr kumimoji="0" lang="pl-PL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54"/>
                </a:solidFill>
                <a:effectLst/>
                <a:uLnTx/>
                <a:uFillTx/>
                <a:latin typeface="Times New Roman"/>
              </a:rPr>
              <a:t> </a:t>
            </a:r>
            <a:r>
              <a:rPr kumimoji="0" lang="pl-PL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54"/>
                </a:solidFill>
                <a:effectLst/>
                <a:uLnTx/>
                <a:uFillTx/>
                <a:latin typeface="Times New Roman"/>
              </a:rPr>
              <a:t>bound</a:t>
            </a:r>
            <a:r>
              <a:rPr kumimoji="0" lang="pl-PL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54"/>
                </a:solidFill>
                <a:effectLst/>
                <a:uLnTx/>
                <a:uFillTx/>
                <a:latin typeface="Times New Roman"/>
              </a:rPr>
              <a:t> for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54"/>
              </a:solidFill>
              <a:effectLst/>
              <a:uLnTx/>
              <a:uFillTx/>
              <a:latin typeface="Times New Roman"/>
            </a:endParaRPr>
          </a:p>
        </p:txBody>
      </p:sp>
      <p:cxnSp>
        <p:nvCxnSpPr>
          <p:cNvPr id="8" name="Łącznik prosty ze strzałką 7"/>
          <p:cNvCxnSpPr/>
          <p:nvPr/>
        </p:nvCxnSpPr>
        <p:spPr bwMode="auto">
          <a:xfrm rot="10800000">
            <a:off x="6660232" y="4005064"/>
            <a:ext cx="432048" cy="360040"/>
          </a:xfrm>
          <a:prstGeom prst="straightConnector1">
            <a:avLst/>
          </a:prstGeom>
          <a:solidFill>
            <a:srgbClr val="000000"/>
          </a:solidFill>
          <a:ln w="28575" cap="flat" cmpd="sng" algn="ctr">
            <a:solidFill>
              <a:srgbClr val="000054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9" name="Obraz 8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740352" y="3933056"/>
            <a:ext cx="940785" cy="254637"/>
          </a:xfrm>
          <a:prstGeom prst="rect">
            <a:avLst/>
          </a:prstGeom>
          <a:noFill/>
          <a:ln/>
          <a:effectLst/>
        </p:spPr>
      </p:pic>
      <p:cxnSp>
        <p:nvCxnSpPr>
          <p:cNvPr id="10" name="Łącznik prosty 9"/>
          <p:cNvCxnSpPr/>
          <p:nvPr/>
        </p:nvCxnSpPr>
        <p:spPr bwMode="auto">
          <a:xfrm>
            <a:off x="6948264" y="4077072"/>
            <a:ext cx="648072" cy="0"/>
          </a:xfrm>
          <a:prstGeom prst="line">
            <a:avLst/>
          </a:prstGeom>
          <a:solidFill>
            <a:srgbClr val="000000"/>
          </a:solidFill>
          <a:ln w="38100" cap="flat" cmpd="sng" algn="ctr">
            <a:solidFill>
              <a:srgbClr val="A5002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Łącznik prosty 10"/>
          <p:cNvCxnSpPr/>
          <p:nvPr/>
        </p:nvCxnSpPr>
        <p:spPr bwMode="auto">
          <a:xfrm>
            <a:off x="6950032" y="3594246"/>
            <a:ext cx="648072" cy="0"/>
          </a:xfrm>
          <a:prstGeom prst="line">
            <a:avLst/>
          </a:prstGeom>
          <a:solidFill>
            <a:srgbClr val="000000"/>
          </a:solidFill>
          <a:ln w="38100" cap="flat" cmpd="sng" algn="ctr">
            <a:solidFill>
              <a:srgbClr val="FF330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pic>
        <p:nvPicPr>
          <p:cNvPr id="12" name="Obraz 11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737038" y="3462333"/>
            <a:ext cx="1067920" cy="254775"/>
          </a:xfrm>
          <a:prstGeom prst="rect">
            <a:avLst/>
          </a:prstGeom>
          <a:noFill/>
          <a:ln/>
          <a:effectLst/>
        </p:spPr>
      </p:pic>
      <p:pic>
        <p:nvPicPr>
          <p:cNvPr id="13" name="Obraz 12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812360" y="2564904"/>
            <a:ext cx="940785" cy="254637"/>
          </a:xfrm>
          <a:prstGeom prst="rect">
            <a:avLst/>
          </a:prstGeom>
          <a:noFill/>
          <a:ln/>
          <a:effectLst/>
        </p:spPr>
      </p:pic>
      <p:cxnSp>
        <p:nvCxnSpPr>
          <p:cNvPr id="14" name="Łącznik prosty 13"/>
          <p:cNvCxnSpPr/>
          <p:nvPr/>
        </p:nvCxnSpPr>
        <p:spPr bwMode="auto">
          <a:xfrm>
            <a:off x="6983952" y="2721023"/>
            <a:ext cx="648072" cy="0"/>
          </a:xfrm>
          <a:prstGeom prst="line">
            <a:avLst/>
          </a:prstGeom>
          <a:solidFill>
            <a:srgbClr val="000000"/>
          </a:solidFill>
          <a:ln w="38100" cap="flat" cmpd="sng" algn="ctr">
            <a:solidFill>
              <a:srgbClr val="339933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Łącznik prosty 14"/>
          <p:cNvCxnSpPr/>
          <p:nvPr/>
        </p:nvCxnSpPr>
        <p:spPr bwMode="auto">
          <a:xfrm>
            <a:off x="6989034" y="2204864"/>
            <a:ext cx="648072" cy="0"/>
          </a:xfrm>
          <a:prstGeom prst="line">
            <a:avLst/>
          </a:prstGeom>
          <a:solidFill>
            <a:srgbClr val="000000"/>
          </a:solidFill>
          <a:ln w="38100" cap="flat" cmpd="sng" algn="ctr">
            <a:solidFill>
              <a:srgbClr val="99FF66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pic>
        <p:nvPicPr>
          <p:cNvPr id="16" name="Obraz 15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812360" y="2060848"/>
            <a:ext cx="1067920" cy="254775"/>
          </a:xfrm>
          <a:prstGeom prst="rect">
            <a:avLst/>
          </a:prstGeom>
          <a:noFill/>
          <a:ln/>
          <a:effectLst/>
        </p:spPr>
      </p:pic>
      <p:sp>
        <p:nvSpPr>
          <p:cNvPr id="17" name="pole tekstowe 16"/>
          <p:cNvSpPr txBox="1"/>
          <p:nvPr/>
        </p:nvSpPr>
        <p:spPr>
          <a:xfrm>
            <a:off x="6869900" y="2981739"/>
            <a:ext cx="2123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54"/>
                </a:solidFill>
                <a:effectLst/>
                <a:uLnTx/>
                <a:uFillTx/>
                <a:latin typeface="Times New Roman"/>
              </a:rPr>
              <a:t>global </a:t>
            </a:r>
            <a:r>
              <a:rPr kumimoji="0" lang="pl-PL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54"/>
                </a:solidFill>
                <a:effectLst/>
                <a:uLnTx/>
                <a:uFillTx/>
                <a:latin typeface="Times New Roman"/>
              </a:rPr>
              <a:t>approach</a:t>
            </a:r>
            <a:r>
              <a:rPr kumimoji="0" lang="pl-PL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54"/>
                </a:solidFill>
                <a:effectLst/>
                <a:uLnTx/>
                <a:uFillTx/>
                <a:latin typeface="Times New Roman"/>
              </a:rPr>
              <a:t>: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54"/>
              </a:solidFill>
              <a:effectLst/>
              <a:uLnTx/>
              <a:uFillTx/>
              <a:latin typeface="Times New Roman"/>
            </a:endParaRPr>
          </a:p>
        </p:txBody>
      </p:sp>
      <p:sp>
        <p:nvSpPr>
          <p:cNvPr id="18" name="pole tekstowe 17"/>
          <p:cNvSpPr txBox="1"/>
          <p:nvPr/>
        </p:nvSpPr>
        <p:spPr>
          <a:xfrm>
            <a:off x="6841638" y="1537252"/>
            <a:ext cx="2123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54"/>
                </a:solidFill>
                <a:effectLst/>
                <a:uLnTx/>
                <a:uFillTx/>
                <a:latin typeface="Times New Roman"/>
              </a:rPr>
              <a:t>local</a:t>
            </a:r>
            <a:r>
              <a:rPr kumimoji="0" lang="pl-PL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54"/>
                </a:solidFill>
                <a:effectLst/>
                <a:uLnTx/>
                <a:uFillTx/>
                <a:latin typeface="Times New Roman"/>
              </a:rPr>
              <a:t> </a:t>
            </a:r>
            <a:r>
              <a:rPr kumimoji="0" lang="pl-PL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54"/>
                </a:solidFill>
                <a:effectLst/>
                <a:uLnTx/>
                <a:uFillTx/>
                <a:latin typeface="Times New Roman"/>
              </a:rPr>
              <a:t>approach</a:t>
            </a:r>
            <a:r>
              <a:rPr kumimoji="0" lang="pl-PL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54"/>
                </a:solidFill>
                <a:effectLst/>
                <a:uLnTx/>
                <a:uFillTx/>
                <a:latin typeface="Times New Roman"/>
              </a:rPr>
              <a:t>: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54"/>
              </a:solidFill>
              <a:effectLst/>
              <a:uLnTx/>
              <a:uFillTx/>
              <a:latin typeface="Times New Roman"/>
            </a:endParaRPr>
          </a:p>
        </p:txBody>
      </p:sp>
      <p:pic>
        <p:nvPicPr>
          <p:cNvPr id="20" name="Obraz 19" descr="TP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155913" y="3759628"/>
            <a:ext cx="838204" cy="330709"/>
          </a:xfrm>
          <a:prstGeom prst="rect">
            <a:avLst/>
          </a:prstGeom>
          <a:noFill/>
          <a:ln/>
          <a:effectLst/>
        </p:spPr>
      </p:pic>
      <p:pic>
        <p:nvPicPr>
          <p:cNvPr id="21" name="Obraz 20" descr="TP_tmp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226997" y="2031436"/>
            <a:ext cx="1016514" cy="381001"/>
          </a:xfrm>
          <a:prstGeom prst="rect">
            <a:avLst/>
          </a:prstGeom>
          <a:noFill/>
          <a:ln/>
          <a:effectLst/>
        </p:spPr>
      </p:pic>
      <p:pic>
        <p:nvPicPr>
          <p:cNvPr id="23" name="Obraz 22" descr="TP_tmp.emf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732240" y="5013176"/>
            <a:ext cx="2117453" cy="575981"/>
          </a:xfrm>
          <a:prstGeom prst="rect">
            <a:avLst/>
          </a:prstGeom>
          <a:noFill/>
          <a:ln/>
          <a:effectLst/>
        </p:spPr>
      </p:pic>
      <p:sp>
        <p:nvSpPr>
          <p:cNvPr id="22" name="Prostokąt 21"/>
          <p:cNvSpPr/>
          <p:nvPr/>
        </p:nvSpPr>
        <p:spPr>
          <a:xfrm>
            <a:off x="0" y="648866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l-PL" dirty="0" smtClean="0"/>
              <a:t>J. </a:t>
            </a:r>
            <a:r>
              <a:rPr lang="pl-PL" dirty="0" err="1" smtClean="0"/>
              <a:t>Kolodynski</a:t>
            </a:r>
            <a:r>
              <a:rPr lang="pl-PL" dirty="0" smtClean="0"/>
              <a:t> and </a:t>
            </a:r>
            <a:r>
              <a:rPr lang="pl-PL" dirty="0" err="1" smtClean="0"/>
              <a:t>R.Demkowicz-Dobrzanski</a:t>
            </a:r>
            <a:r>
              <a:rPr lang="pl-PL" dirty="0" smtClean="0"/>
              <a:t>, </a:t>
            </a:r>
            <a:r>
              <a:rPr lang="en-US" i="1" dirty="0" smtClean="0"/>
              <a:t>Phys. Rev. A </a:t>
            </a:r>
            <a:r>
              <a:rPr lang="en-US" dirty="0" smtClean="0"/>
              <a:t>82, 053804 (2010)</a:t>
            </a:r>
            <a:endParaRPr lang="pl-P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err="1" smtClean="0"/>
              <a:t>Fundamental</a:t>
            </a:r>
            <a:r>
              <a:rPr lang="pl-PL" dirty="0" smtClean="0"/>
              <a:t> </a:t>
            </a:r>
            <a:r>
              <a:rPr lang="pl-PL" dirty="0" err="1" smtClean="0"/>
              <a:t>bound</a:t>
            </a:r>
            <a:r>
              <a:rPr lang="pl-PL" dirty="0" smtClean="0"/>
              <a:t> on </a:t>
            </a:r>
            <a:r>
              <a:rPr lang="pl-PL" dirty="0" err="1" smtClean="0"/>
              <a:t>asymptotic</a:t>
            </a:r>
            <a:r>
              <a:rPr lang="pl-PL" dirty="0" smtClean="0"/>
              <a:t> quantum </a:t>
            </a:r>
            <a:r>
              <a:rPr lang="pl-PL" dirty="0" err="1" smtClean="0"/>
              <a:t>gain</a:t>
            </a:r>
            <a:r>
              <a:rPr lang="pl-PL" dirty="0" smtClean="0"/>
              <a:t> </a:t>
            </a:r>
            <a:r>
              <a:rPr lang="pl-PL" dirty="0" err="1" smtClean="0"/>
              <a:t>in</a:t>
            </a:r>
            <a:r>
              <a:rPr lang="pl-PL" dirty="0" smtClean="0"/>
              <a:t> </a:t>
            </a:r>
            <a:r>
              <a:rPr lang="pl-PL" dirty="0" err="1" smtClean="0"/>
              <a:t>phase</a:t>
            </a:r>
            <a:r>
              <a:rPr lang="pl-PL" dirty="0" smtClean="0"/>
              <a:t> </a:t>
            </a:r>
            <a:r>
              <a:rPr lang="pl-PL" dirty="0" err="1" smtClean="0"/>
              <a:t>estimation</a:t>
            </a:r>
            <a:endParaRPr lang="en-US" dirty="0"/>
          </a:p>
        </p:txBody>
      </p:sp>
      <p:pic>
        <p:nvPicPr>
          <p:cNvPr id="35" name="Obraz 34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11560" y="1700808"/>
            <a:ext cx="4349125" cy="794388"/>
          </a:xfrm>
          <a:prstGeom prst="rect">
            <a:avLst/>
          </a:prstGeom>
          <a:noFill/>
          <a:ln/>
          <a:effectLst/>
        </p:spPr>
      </p:pic>
      <p:pic>
        <p:nvPicPr>
          <p:cNvPr id="31" name="Obraz 30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796136" y="1700808"/>
            <a:ext cx="2539370" cy="794388"/>
          </a:xfrm>
          <a:prstGeom prst="rect">
            <a:avLst/>
          </a:prstGeom>
          <a:noFill/>
          <a:ln/>
          <a:effectLst/>
        </p:spPr>
      </p:pic>
      <p:pic>
        <p:nvPicPr>
          <p:cNvPr id="43" name="Obraz 42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2464" t="-11329" r="-2464" b="-11329"/>
          <a:stretch>
            <a:fillRect/>
          </a:stretch>
        </p:blipFill>
        <p:spPr bwMode="auto">
          <a:xfrm>
            <a:off x="1866876" y="2941698"/>
            <a:ext cx="5418335" cy="137779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pic>
      <p:grpSp>
        <p:nvGrpSpPr>
          <p:cNvPr id="44" name="Grupa 43"/>
          <p:cNvGrpSpPr/>
          <p:nvPr/>
        </p:nvGrpSpPr>
        <p:grpSpPr>
          <a:xfrm>
            <a:off x="251520" y="4725144"/>
            <a:ext cx="8417052" cy="1459324"/>
            <a:chOff x="251520" y="4725144"/>
            <a:chExt cx="8417052" cy="1459324"/>
          </a:xfrm>
        </p:grpSpPr>
        <p:sp>
          <p:nvSpPr>
            <p:cNvPr id="37" name="pole tekstowe 36"/>
            <p:cNvSpPr txBox="1"/>
            <p:nvPr/>
          </p:nvSpPr>
          <p:spPr>
            <a:xfrm>
              <a:off x="251520" y="4725144"/>
              <a:ext cx="154959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2800" b="1" dirty="0" err="1" smtClean="0"/>
                <a:t>Example</a:t>
              </a:r>
              <a:r>
                <a:rPr lang="pl-PL" sz="2800" b="1" dirty="0" smtClean="0"/>
                <a:t>:</a:t>
              </a:r>
              <a:endParaRPr lang="en-US" sz="2800" b="1" dirty="0"/>
            </a:p>
          </p:txBody>
        </p:sp>
        <p:pic>
          <p:nvPicPr>
            <p:cNvPr id="39" name="Obraz 38" descr="TP_tmp.emf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2123728" y="4869160"/>
              <a:ext cx="1175096" cy="318056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41" name="Obraz 40" descr="TP_tmp.emf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3923928" y="4797152"/>
              <a:ext cx="2349561" cy="413507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42" name="pole tekstowe 41"/>
            <p:cNvSpPr txBox="1"/>
            <p:nvPr/>
          </p:nvSpPr>
          <p:spPr>
            <a:xfrm>
              <a:off x="539552" y="5661248"/>
              <a:ext cx="812902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2800" dirty="0" err="1"/>
                <a:t>e</a:t>
              </a:r>
              <a:r>
                <a:rPr lang="pl-PL" sz="2800" dirty="0" err="1" smtClean="0"/>
                <a:t>ven</a:t>
              </a:r>
              <a:r>
                <a:rPr lang="pl-PL" sz="2800" dirty="0" smtClean="0"/>
                <a:t> for </a:t>
              </a:r>
              <a:r>
                <a:rPr lang="pl-PL" sz="2800" dirty="0" err="1" smtClean="0"/>
                <a:t>moderate</a:t>
              </a:r>
              <a:r>
                <a:rPr lang="pl-PL" sz="2800" dirty="0" smtClean="0"/>
                <a:t> </a:t>
              </a:r>
              <a:r>
                <a:rPr lang="pl-PL" sz="2800" dirty="0" err="1" smtClean="0"/>
                <a:t>loss</a:t>
              </a:r>
              <a:r>
                <a:rPr lang="pl-PL" sz="2800" dirty="0"/>
                <a:t> </a:t>
              </a:r>
              <a:r>
                <a:rPr lang="pl-PL" sz="2800" dirty="0" smtClean="0"/>
                <a:t>quantum </a:t>
              </a:r>
              <a:r>
                <a:rPr lang="pl-PL" sz="2800" dirty="0" err="1" smtClean="0"/>
                <a:t>gain</a:t>
              </a:r>
              <a:r>
                <a:rPr lang="pl-PL" sz="2800" dirty="0" smtClean="0"/>
                <a:t> </a:t>
              </a:r>
              <a:r>
                <a:rPr lang="pl-PL" sz="2800" dirty="0" err="1" smtClean="0"/>
                <a:t>degrades</a:t>
              </a:r>
              <a:r>
                <a:rPr lang="pl-PL" sz="2800" dirty="0" smtClean="0"/>
                <a:t> </a:t>
              </a:r>
              <a:r>
                <a:rPr lang="pl-PL" sz="2800" dirty="0" err="1" smtClean="0"/>
                <a:t>quickly</a:t>
              </a:r>
              <a:endParaRPr lang="en-US" sz="28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Summary</a:t>
            </a:r>
            <a:endParaRPr lang="en-US" dirty="0"/>
          </a:p>
        </p:txBody>
      </p:sp>
      <p:sp>
        <p:nvSpPr>
          <p:cNvPr id="6" name="Prostokąt 5"/>
          <p:cNvSpPr/>
          <p:nvPr/>
        </p:nvSpPr>
        <p:spPr>
          <a:xfrm>
            <a:off x="149899" y="4549676"/>
            <a:ext cx="899410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pl-PL" sz="1600" dirty="0" smtClean="0"/>
              <a:t>K. Banaszek, R. </a:t>
            </a:r>
            <a:r>
              <a:rPr lang="pl-PL" sz="1600" dirty="0" err="1" smtClean="0"/>
              <a:t>Demkowicz-Dobrzanski</a:t>
            </a:r>
            <a:r>
              <a:rPr lang="pl-PL" sz="1600" dirty="0" smtClean="0"/>
              <a:t>, and I. </a:t>
            </a:r>
            <a:r>
              <a:rPr lang="en-US" sz="1600" dirty="0" err="1" smtClean="0"/>
              <a:t>Walmsley</a:t>
            </a:r>
            <a:r>
              <a:rPr lang="en-US" sz="1600" dirty="0" smtClean="0"/>
              <a:t>, </a:t>
            </a:r>
            <a:r>
              <a:rPr lang="en-US" sz="1600" b="1" i="1" dirty="0" smtClean="0"/>
              <a:t>Nature </a:t>
            </a:r>
            <a:r>
              <a:rPr lang="en-US" sz="1600" b="1" i="1" dirty="0"/>
              <a:t>Photonics </a:t>
            </a:r>
            <a:r>
              <a:rPr lang="en-US" sz="1600" b="1" dirty="0"/>
              <a:t>3, 673 (</a:t>
            </a:r>
            <a:r>
              <a:rPr lang="en-US" sz="1600" b="1" dirty="0" smtClean="0"/>
              <a:t>2009</a:t>
            </a:r>
            <a:r>
              <a:rPr lang="pl-PL" sz="1600" b="1" dirty="0" smtClean="0"/>
              <a:t>)</a:t>
            </a:r>
          </a:p>
          <a:p>
            <a:r>
              <a:rPr lang="it-IT" sz="1600" dirty="0" smtClean="0"/>
              <a:t>V. Giovannetti, S. Lloyd, and L. Maccone, </a:t>
            </a:r>
            <a:r>
              <a:rPr lang="it-IT" sz="1600" b="1" i="1" dirty="0" smtClean="0"/>
              <a:t>Nature</a:t>
            </a:r>
            <a:r>
              <a:rPr lang="pl-PL" sz="1600" b="1" i="1" dirty="0" smtClean="0"/>
              <a:t> </a:t>
            </a:r>
            <a:r>
              <a:rPr lang="en-US" sz="1600" b="1" i="1" dirty="0" smtClean="0"/>
              <a:t>Photonics</a:t>
            </a:r>
            <a:r>
              <a:rPr lang="en-US" sz="1600" b="1" dirty="0" smtClean="0"/>
              <a:t>, 5, 222 (2011).</a:t>
            </a:r>
            <a:endParaRPr lang="pl-PL" sz="1600" b="1" dirty="0" smtClean="0"/>
          </a:p>
          <a:p>
            <a:pPr marL="342900" indent="-342900"/>
            <a:r>
              <a:rPr lang="pl-PL" sz="1600" dirty="0" smtClean="0"/>
              <a:t>U. </a:t>
            </a:r>
            <a:r>
              <a:rPr lang="pl-PL" sz="1600" dirty="0" err="1" smtClean="0"/>
              <a:t>Dorner</a:t>
            </a:r>
            <a:r>
              <a:rPr lang="pl-PL" sz="1600" dirty="0" smtClean="0"/>
              <a:t>, et al. </a:t>
            </a:r>
            <a:r>
              <a:rPr lang="en-US" sz="1600" i="1" dirty="0" smtClean="0"/>
              <a:t> </a:t>
            </a:r>
            <a:r>
              <a:rPr lang="pl-PL" sz="1600" i="1" dirty="0" smtClean="0"/>
              <a:t> </a:t>
            </a:r>
            <a:r>
              <a:rPr lang="en-US" sz="1600" b="1" i="1" dirty="0" smtClean="0"/>
              <a:t>Phys. Rev. </a:t>
            </a:r>
            <a:r>
              <a:rPr lang="en-US" sz="1600" b="1" i="1" dirty="0" err="1" smtClean="0"/>
              <a:t>Lett</a:t>
            </a:r>
            <a:r>
              <a:rPr lang="en-US" sz="1600" b="1" i="1" dirty="0" smtClean="0"/>
              <a:t>. </a:t>
            </a:r>
            <a:r>
              <a:rPr lang="en-US" sz="1600" b="1" dirty="0" smtClean="0"/>
              <a:t>102, 040403 (2009</a:t>
            </a:r>
            <a:r>
              <a:rPr lang="pl-PL" sz="1600" b="1" dirty="0" smtClean="0"/>
              <a:t>)</a:t>
            </a:r>
          </a:p>
          <a:p>
            <a:pPr marL="342900" indent="-342900"/>
            <a:r>
              <a:rPr lang="pl-PL" sz="1600" dirty="0" smtClean="0"/>
              <a:t>R. </a:t>
            </a:r>
            <a:r>
              <a:rPr lang="pl-PL" sz="1600" dirty="0" err="1" smtClean="0"/>
              <a:t>Demkowicz-Dobrzanski</a:t>
            </a:r>
            <a:r>
              <a:rPr lang="pl-PL" sz="1600" dirty="0" smtClean="0"/>
              <a:t> et al</a:t>
            </a:r>
            <a:r>
              <a:rPr lang="pl-PL" sz="1600" i="1" dirty="0" smtClean="0"/>
              <a:t>  </a:t>
            </a:r>
            <a:r>
              <a:rPr lang="pl-PL" sz="1600" b="1" i="1" dirty="0" smtClean="0"/>
              <a:t>P</a:t>
            </a:r>
            <a:r>
              <a:rPr lang="en-US" sz="1600" b="1" i="1" dirty="0" err="1" smtClean="0"/>
              <a:t>hys</a:t>
            </a:r>
            <a:r>
              <a:rPr lang="en-US" sz="1600" b="1" i="1" dirty="0" smtClean="0"/>
              <a:t>. Rev. </a:t>
            </a:r>
            <a:r>
              <a:rPr lang="en-US" sz="1600" b="1" dirty="0" smtClean="0"/>
              <a:t>A 80, 013825 (2009</a:t>
            </a:r>
            <a:r>
              <a:rPr lang="pl-PL" sz="1600" b="1" dirty="0" smtClean="0"/>
              <a:t>)</a:t>
            </a:r>
          </a:p>
          <a:p>
            <a:pPr marL="342900" indent="-342900"/>
            <a:r>
              <a:rPr lang="pl-PL" sz="1600" dirty="0" smtClean="0"/>
              <a:t>M. </a:t>
            </a:r>
            <a:r>
              <a:rPr lang="pl-PL" sz="1600" dirty="0" err="1" smtClean="0"/>
              <a:t>Kacprowicz</a:t>
            </a:r>
            <a:r>
              <a:rPr lang="pl-PL" sz="1600" dirty="0" smtClean="0"/>
              <a:t>, R. </a:t>
            </a:r>
            <a:r>
              <a:rPr lang="pl-PL" sz="1600" dirty="0" err="1" smtClean="0"/>
              <a:t>Demkowicz-Dobrzanski</a:t>
            </a:r>
            <a:r>
              <a:rPr lang="pl-PL" sz="1600" dirty="0" smtClean="0"/>
              <a:t>, W. Wasilewski, and K. Banaszek, </a:t>
            </a:r>
            <a:r>
              <a:rPr lang="pl-PL" sz="1600" b="1" dirty="0" err="1" smtClean="0"/>
              <a:t>Nature</a:t>
            </a:r>
            <a:r>
              <a:rPr lang="pl-PL" sz="1600" b="1" dirty="0" smtClean="0"/>
              <a:t> </a:t>
            </a:r>
            <a:r>
              <a:rPr lang="pl-PL" sz="1600" b="1" dirty="0" err="1" smtClean="0"/>
              <a:t>Photonics</a:t>
            </a:r>
            <a:r>
              <a:rPr lang="pl-PL" sz="1600" b="1" dirty="0" smtClean="0"/>
              <a:t> 4, 357(2010)</a:t>
            </a:r>
          </a:p>
          <a:p>
            <a:pPr marL="342900" indent="-342900"/>
            <a:r>
              <a:rPr lang="pl-PL" sz="1600" dirty="0" smtClean="0"/>
              <a:t> J. </a:t>
            </a:r>
            <a:r>
              <a:rPr lang="pl-PL" sz="1600" dirty="0" err="1" smtClean="0"/>
              <a:t>Kolodynski</a:t>
            </a:r>
            <a:r>
              <a:rPr lang="pl-PL" sz="1600" dirty="0" smtClean="0"/>
              <a:t> and </a:t>
            </a:r>
            <a:r>
              <a:rPr lang="pl-PL" sz="1600" dirty="0" err="1" smtClean="0"/>
              <a:t>R.Demkowicz-Dobrzanski</a:t>
            </a:r>
            <a:r>
              <a:rPr lang="pl-PL" sz="1600" dirty="0" smtClean="0"/>
              <a:t>,</a:t>
            </a:r>
            <a:r>
              <a:rPr lang="pl-PL" sz="1600" i="1" dirty="0" smtClean="0"/>
              <a:t> </a:t>
            </a:r>
            <a:r>
              <a:rPr lang="en-US" sz="1600" b="1" i="1" dirty="0" smtClean="0"/>
              <a:t>Phys. Rev. A </a:t>
            </a:r>
            <a:r>
              <a:rPr lang="en-US" sz="1600" b="1" dirty="0" smtClean="0"/>
              <a:t>82, 053804 (2010)</a:t>
            </a:r>
            <a:endParaRPr lang="pl-PL" sz="1600" b="1" dirty="0" smtClean="0"/>
          </a:p>
          <a:p>
            <a:r>
              <a:rPr lang="en-US" sz="1600" dirty="0" smtClean="0"/>
              <a:t>S. </a:t>
            </a:r>
            <a:r>
              <a:rPr lang="en-US" sz="1600" dirty="0" err="1" smtClean="0"/>
              <a:t>Knysh</a:t>
            </a:r>
            <a:r>
              <a:rPr lang="en-US" sz="1600" dirty="0" smtClean="0"/>
              <a:t>, V. N. </a:t>
            </a:r>
            <a:r>
              <a:rPr lang="en-US" sz="1600" dirty="0" err="1" smtClean="0"/>
              <a:t>Smelyanskiy</a:t>
            </a:r>
            <a:r>
              <a:rPr lang="en-US" sz="1600" dirty="0" smtClean="0"/>
              <a:t>, and G. A. Durkin,</a:t>
            </a:r>
            <a:r>
              <a:rPr lang="pl-PL" sz="1600" dirty="0" smtClean="0"/>
              <a:t> </a:t>
            </a:r>
            <a:r>
              <a:rPr lang="en-US" sz="1600" b="1" i="1" dirty="0" smtClean="0"/>
              <a:t>Phys. Rev. A</a:t>
            </a:r>
            <a:r>
              <a:rPr lang="en-US" sz="1600" b="1" dirty="0" smtClean="0"/>
              <a:t>, 83, 021804 (2011)</a:t>
            </a:r>
            <a:endParaRPr lang="pl-PL" sz="1600" b="1" dirty="0" smtClean="0"/>
          </a:p>
          <a:p>
            <a:r>
              <a:rPr lang="pt-BR" sz="1600" dirty="0" smtClean="0"/>
              <a:t>B. M. Escher, R. L. de Matos Filho, and L. Dav</a:t>
            </a:r>
            <a:r>
              <a:rPr lang="en-US" sz="1600" dirty="0" err="1" smtClean="0"/>
              <a:t>idovich</a:t>
            </a:r>
            <a:r>
              <a:rPr lang="en-US" sz="1600" dirty="0" smtClean="0"/>
              <a:t>, </a:t>
            </a:r>
            <a:r>
              <a:rPr lang="en-US" sz="1600" b="1" dirty="0" smtClean="0"/>
              <a:t>Nature Physics, 7, 406 (2011).</a:t>
            </a:r>
          </a:p>
          <a:p>
            <a:pPr marL="342900" indent="-342900"/>
            <a:endParaRPr lang="en-US" sz="1600" b="1" dirty="0" smtClean="0"/>
          </a:p>
        </p:txBody>
      </p:sp>
      <p:grpSp>
        <p:nvGrpSpPr>
          <p:cNvPr id="13" name="Grupa 12"/>
          <p:cNvGrpSpPr/>
          <p:nvPr/>
        </p:nvGrpSpPr>
        <p:grpSpPr>
          <a:xfrm>
            <a:off x="179512" y="1340768"/>
            <a:ext cx="8713038" cy="2987621"/>
            <a:chOff x="179442" y="1268760"/>
            <a:chExt cx="8657526" cy="2987621"/>
          </a:xfrm>
        </p:grpSpPr>
        <p:sp>
          <p:nvSpPr>
            <p:cNvPr id="11" name="Prostokąt 10"/>
            <p:cNvSpPr/>
            <p:nvPr/>
          </p:nvSpPr>
          <p:spPr>
            <a:xfrm>
              <a:off x="179512" y="3320277"/>
              <a:ext cx="8657456" cy="93610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Prostokąt 9"/>
            <p:cNvSpPr/>
            <p:nvPr/>
          </p:nvSpPr>
          <p:spPr>
            <a:xfrm>
              <a:off x="179442" y="2297426"/>
              <a:ext cx="8657526" cy="936104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Prostokąt 8"/>
            <p:cNvSpPr/>
            <p:nvPr/>
          </p:nvSpPr>
          <p:spPr>
            <a:xfrm>
              <a:off x="179512" y="1268760"/>
              <a:ext cx="8640960" cy="93610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pole tekstowe 7"/>
            <p:cNvSpPr txBox="1"/>
            <p:nvPr/>
          </p:nvSpPr>
          <p:spPr>
            <a:xfrm>
              <a:off x="251520" y="1340768"/>
              <a:ext cx="8585448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pl-PL" sz="2400" dirty="0" smtClean="0"/>
                <a:t> </a:t>
              </a:r>
              <a:r>
                <a:rPr lang="pl-PL" sz="2400" dirty="0" err="1" smtClean="0"/>
                <a:t>Asymptotically</a:t>
              </a:r>
              <a:r>
                <a:rPr lang="pl-PL" sz="2400" dirty="0" smtClean="0"/>
                <a:t>, </a:t>
              </a:r>
              <a:r>
                <a:rPr lang="pl-PL" sz="2400" dirty="0" err="1"/>
                <a:t>l</a:t>
              </a:r>
              <a:r>
                <a:rPr lang="pl-PL" sz="2400" dirty="0" err="1" smtClean="0"/>
                <a:t>oss</a:t>
              </a:r>
              <a:r>
                <a:rPr lang="pl-PL" sz="2400" dirty="0" smtClean="0"/>
                <a:t> </a:t>
              </a:r>
              <a:r>
                <a:rPr lang="pl-PL" sz="2400" dirty="0" err="1" smtClean="0"/>
                <a:t>renders</a:t>
              </a:r>
              <a:r>
                <a:rPr lang="pl-PL" sz="2400" dirty="0" smtClean="0"/>
                <a:t> quantum </a:t>
              </a:r>
              <a:r>
                <a:rPr lang="pl-PL" sz="2400" dirty="0" err="1" smtClean="0"/>
                <a:t>phase</a:t>
              </a:r>
              <a:r>
                <a:rPr lang="pl-PL" sz="2400" dirty="0" smtClean="0"/>
                <a:t> </a:t>
              </a:r>
              <a:r>
                <a:rPr lang="pl-PL" sz="2400" dirty="0" err="1" smtClean="0"/>
                <a:t>estimation</a:t>
              </a:r>
              <a:r>
                <a:rPr lang="pl-PL" sz="2400" dirty="0" smtClean="0"/>
                <a:t> </a:t>
              </a:r>
              <a:r>
                <a:rPr lang="pl-PL" sz="2400" dirty="0" err="1" smtClean="0"/>
                <a:t>uncertainty</a:t>
              </a:r>
              <a:r>
                <a:rPr lang="pl-PL" sz="2400" dirty="0" smtClean="0"/>
                <a:t> </a:t>
              </a:r>
              <a:r>
                <a:rPr lang="pl-PL" sz="2400" dirty="0" err="1" smtClean="0"/>
                <a:t>scaling</a:t>
              </a:r>
              <a:r>
                <a:rPr lang="pl-PL" sz="2400" dirty="0"/>
                <a:t> </a:t>
              </a:r>
              <a:r>
                <a:rPr lang="pl-PL" sz="2400" dirty="0" err="1" smtClean="0"/>
                <a:t>classical</a:t>
              </a:r>
              <a:r>
                <a:rPr lang="pl-PL" sz="2400" dirty="0" smtClean="0"/>
                <a:t> and </a:t>
              </a:r>
              <a:r>
                <a:rPr lang="pl-PL" sz="2400" dirty="0" err="1" smtClean="0"/>
                <a:t>destroys</a:t>
              </a:r>
              <a:r>
                <a:rPr lang="pl-PL" sz="2400" dirty="0" smtClean="0"/>
                <a:t> </a:t>
              </a:r>
              <a:r>
                <a:rPr lang="pl-PL" sz="2400" dirty="0" err="1" smtClean="0"/>
                <a:t>the</a:t>
              </a:r>
              <a:r>
                <a:rPr lang="pl-PL" sz="2400" dirty="0" smtClean="0"/>
                <a:t> Heisenberg </a:t>
              </a:r>
              <a:r>
                <a:rPr lang="pl-PL" sz="2400" dirty="0" err="1" smtClean="0"/>
                <a:t>scaling</a:t>
              </a:r>
              <a:r>
                <a:rPr lang="pl-PL" sz="2400" dirty="0" smtClean="0"/>
                <a:t>.</a:t>
              </a:r>
              <a:br>
                <a:rPr lang="pl-PL" sz="2400" dirty="0" smtClean="0"/>
              </a:br>
              <a:r>
                <a:rPr lang="pl-PL" sz="600" dirty="0" smtClean="0"/>
                <a:t> </a:t>
              </a:r>
            </a:p>
            <a:p>
              <a:pPr>
                <a:buFont typeface="Arial" pitchFamily="34" charset="0"/>
                <a:buChar char="•"/>
              </a:pPr>
              <a:endParaRPr lang="pl-PL" sz="600" dirty="0" smtClean="0"/>
            </a:p>
            <a:p>
              <a:pPr>
                <a:buFont typeface="Arial" pitchFamily="34" charset="0"/>
                <a:buChar char="•"/>
              </a:pPr>
              <a:endParaRPr lang="pl-PL" sz="600" dirty="0" smtClean="0"/>
            </a:p>
            <a:p>
              <a:pPr>
                <a:buFont typeface="Arial" pitchFamily="34" charset="0"/>
                <a:buChar char="•"/>
              </a:pPr>
              <a:r>
                <a:rPr lang="pl-PL" sz="2400" dirty="0"/>
                <a:t> </a:t>
              </a:r>
              <a:r>
                <a:rPr lang="pl-PL" sz="2400" dirty="0" smtClean="0"/>
                <a:t>Quantum </a:t>
              </a:r>
              <a:r>
                <a:rPr lang="pl-PL" sz="2400" dirty="0" err="1" smtClean="0"/>
                <a:t>states</a:t>
              </a:r>
              <a:r>
                <a:rPr lang="pl-PL" sz="2400" dirty="0" smtClean="0"/>
                <a:t> </a:t>
              </a:r>
              <a:r>
                <a:rPr lang="pl-PL" sz="2400" dirty="0" err="1" smtClean="0"/>
                <a:t>can</a:t>
              </a:r>
              <a:r>
                <a:rPr lang="pl-PL" sz="2400" dirty="0" smtClean="0"/>
                <a:t> be </a:t>
              </a:r>
              <a:r>
                <a:rPr lang="pl-PL" sz="2400" dirty="0" err="1" smtClean="0"/>
                <a:t>practically</a:t>
              </a:r>
              <a:r>
                <a:rPr lang="pl-PL" sz="2400" dirty="0" smtClean="0"/>
                <a:t> </a:t>
              </a:r>
              <a:r>
                <a:rPr lang="pl-PL" sz="2400" dirty="0" err="1" smtClean="0"/>
                <a:t>useful</a:t>
              </a:r>
              <a:r>
                <a:rPr lang="pl-PL" sz="2400" dirty="0" smtClean="0"/>
                <a:t> </a:t>
              </a:r>
              <a:r>
                <a:rPr lang="pl-PL" sz="2400" dirty="0" err="1" smtClean="0"/>
                <a:t>only</a:t>
              </a:r>
              <a:r>
                <a:rPr lang="pl-PL" sz="2400" dirty="0" smtClean="0"/>
                <a:t> for </a:t>
              </a:r>
              <a:r>
                <a:rPr lang="pl-PL" sz="2400" dirty="0" err="1" smtClean="0"/>
                <a:t>very</a:t>
              </a:r>
              <a:r>
                <a:rPr lang="pl-PL" sz="2400" dirty="0" smtClean="0"/>
                <a:t> </a:t>
              </a:r>
              <a:r>
                <a:rPr lang="pl-PL" sz="2400" dirty="0" err="1" smtClean="0"/>
                <a:t>small</a:t>
              </a:r>
              <a:r>
                <a:rPr lang="pl-PL" sz="2400" dirty="0" smtClean="0"/>
                <a:t> </a:t>
              </a:r>
              <a:r>
                <a:rPr lang="pl-PL" sz="2400" dirty="0" err="1" smtClean="0"/>
                <a:t>degree</a:t>
              </a:r>
              <a:r>
                <a:rPr lang="pl-PL" sz="2400" dirty="0" smtClean="0"/>
                <a:t> of </a:t>
              </a:r>
              <a:r>
                <a:rPr lang="pl-PL" sz="2400" dirty="0" err="1" smtClean="0"/>
                <a:t>loss</a:t>
              </a:r>
              <a:r>
                <a:rPr lang="pl-PL" sz="2400" dirty="0" smtClean="0"/>
                <a:t>  (</a:t>
              </a:r>
              <a:r>
                <a:rPr lang="pl-PL" sz="2400" dirty="0" err="1" smtClean="0"/>
                <a:t>loss</a:t>
              </a:r>
              <a:r>
                <a:rPr lang="pl-PL" sz="2400" dirty="0" smtClean="0"/>
                <a:t> &lt;1%  </a:t>
              </a:r>
              <a:r>
                <a:rPr lang="pl-PL" sz="2400" dirty="0" err="1" smtClean="0"/>
                <a:t>implies</a:t>
              </a:r>
              <a:r>
                <a:rPr lang="pl-PL" sz="2400" dirty="0" smtClean="0"/>
                <a:t>  </a:t>
              </a:r>
              <a:r>
                <a:rPr lang="pl-PL" sz="2400" dirty="0" err="1" smtClean="0"/>
                <a:t>gain</a:t>
              </a:r>
              <a:r>
                <a:rPr lang="pl-PL" sz="2400" dirty="0" smtClean="0"/>
                <a:t>&gt; 10) </a:t>
              </a:r>
              <a:r>
                <a:rPr lang="pl-PL" sz="2400" dirty="0" err="1" smtClean="0"/>
                <a:t>or</a:t>
              </a:r>
              <a:r>
                <a:rPr lang="pl-PL" sz="2400" dirty="0" smtClean="0"/>
                <a:t> </a:t>
              </a:r>
              <a:r>
                <a:rPr lang="pl-PL" sz="2400" dirty="0" err="1" smtClean="0"/>
                <a:t>small</a:t>
              </a:r>
              <a:r>
                <a:rPr lang="pl-PL" sz="2400" dirty="0" smtClean="0"/>
                <a:t> </a:t>
              </a:r>
              <a:r>
                <a:rPr lang="pl-PL" sz="2400" dirty="0" err="1" smtClean="0"/>
                <a:t>number</a:t>
              </a:r>
              <a:r>
                <a:rPr lang="pl-PL" sz="2400" dirty="0" smtClean="0"/>
                <a:t> of </a:t>
              </a:r>
              <a:r>
                <a:rPr lang="pl-PL" sz="2400" dirty="0" err="1" smtClean="0"/>
                <a:t>probes</a:t>
              </a:r>
              <a:endParaRPr lang="pl-PL" sz="2400" dirty="0" smtClean="0"/>
            </a:p>
            <a:p>
              <a:endParaRPr lang="pl-PL" sz="600" dirty="0" smtClean="0"/>
            </a:p>
            <a:p>
              <a:endParaRPr lang="pl-PL" sz="600" dirty="0" smtClean="0"/>
            </a:p>
            <a:p>
              <a:endParaRPr lang="pl-PL" sz="600" dirty="0" smtClean="0"/>
            </a:p>
            <a:p>
              <a:pPr>
                <a:buFont typeface="Arial" pitchFamily="34" charset="0"/>
                <a:buChar char="•"/>
              </a:pPr>
              <a:r>
                <a:rPr lang="pl-PL" sz="2400" dirty="0"/>
                <a:t> </a:t>
              </a:r>
              <a:r>
                <a:rPr lang="pl-PL" sz="2400" dirty="0" err="1" smtClean="0"/>
                <a:t>Neither</a:t>
              </a:r>
              <a:r>
                <a:rPr lang="pl-PL" sz="2400" dirty="0" smtClean="0"/>
                <a:t> </a:t>
              </a:r>
              <a:r>
                <a:rPr lang="pl-PL" sz="2400" dirty="0" err="1" smtClean="0"/>
                <a:t>adaptive</a:t>
              </a:r>
              <a:r>
                <a:rPr lang="pl-PL" sz="2400" dirty="0" smtClean="0"/>
                <a:t> </a:t>
              </a:r>
              <a:r>
                <a:rPr lang="pl-PL" sz="2400" dirty="0" err="1" smtClean="0"/>
                <a:t>measurements</a:t>
              </a:r>
              <a:r>
                <a:rPr lang="pl-PL" sz="2400" dirty="0" smtClean="0"/>
                <a:t>, nor </a:t>
              </a:r>
              <a:r>
                <a:rPr lang="pl-PL" sz="2400" dirty="0" err="1" smtClean="0"/>
                <a:t>photon</a:t>
              </a:r>
              <a:r>
                <a:rPr lang="pl-PL" sz="2400" dirty="0" smtClean="0"/>
                <a:t> </a:t>
              </a:r>
              <a:r>
                <a:rPr lang="pl-PL" sz="2400" dirty="0" err="1" smtClean="0"/>
                <a:t>distinguishability</a:t>
              </a:r>
              <a:r>
                <a:rPr lang="pl-PL" sz="2400" dirty="0" smtClean="0"/>
                <a:t> </a:t>
              </a:r>
              <a:r>
                <a:rPr lang="pl-PL" sz="2400" dirty="0" err="1" smtClean="0"/>
                <a:t>can</a:t>
              </a:r>
              <a:r>
                <a:rPr lang="pl-PL" sz="2400" dirty="0" smtClean="0"/>
                <a:t> help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b="1" dirty="0" smtClean="0"/>
              <a:t>Interferometry </a:t>
            </a:r>
            <a:r>
              <a:rPr lang="pl-PL" b="1" dirty="0" err="1" smtClean="0"/>
              <a:t>at</a:t>
            </a:r>
            <a:r>
              <a:rPr lang="pl-PL" b="1" dirty="0" smtClean="0"/>
              <a:t> </a:t>
            </a:r>
            <a:r>
              <a:rPr lang="pl-PL" b="1" dirty="0" err="1" smtClean="0"/>
              <a:t>its</a:t>
            </a:r>
            <a:r>
              <a:rPr lang="pl-PL" b="1" dirty="0" smtClean="0"/>
              <a:t> (</a:t>
            </a:r>
            <a:r>
              <a:rPr lang="pl-PL" b="1" dirty="0" err="1" smtClean="0"/>
              <a:t>classical</a:t>
            </a:r>
            <a:r>
              <a:rPr lang="pl-PL" b="1" dirty="0" smtClean="0"/>
              <a:t>) </a:t>
            </a:r>
            <a:r>
              <a:rPr lang="pl-PL" b="1" dirty="0" err="1" smtClean="0"/>
              <a:t>limits</a:t>
            </a:r>
            <a:endParaRPr lang="en-US" b="1" dirty="0"/>
          </a:p>
        </p:txBody>
      </p:sp>
      <p:grpSp>
        <p:nvGrpSpPr>
          <p:cNvPr id="38" name="Grupa 37"/>
          <p:cNvGrpSpPr/>
          <p:nvPr/>
        </p:nvGrpSpPr>
        <p:grpSpPr>
          <a:xfrm>
            <a:off x="71333" y="1333466"/>
            <a:ext cx="4360937" cy="4063359"/>
            <a:chOff x="71333" y="1333466"/>
            <a:chExt cx="4360937" cy="4063359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79512" y="1844824"/>
              <a:ext cx="4032448" cy="2945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pole tekstowe 4"/>
            <p:cNvSpPr txBox="1"/>
            <p:nvPr/>
          </p:nvSpPr>
          <p:spPr>
            <a:xfrm>
              <a:off x="71333" y="1333466"/>
              <a:ext cx="4360937" cy="4462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2300" b="1" dirty="0" smtClean="0"/>
                <a:t>LIGO - </a:t>
              </a:r>
              <a:r>
                <a:rPr lang="pl-PL" sz="2300" b="1" dirty="0" err="1" smtClean="0"/>
                <a:t>gravitational</a:t>
              </a:r>
              <a:r>
                <a:rPr lang="pl-PL" sz="2300" b="1" dirty="0" smtClean="0"/>
                <a:t> </a:t>
              </a:r>
              <a:r>
                <a:rPr lang="pl-PL" sz="2300" b="1" dirty="0" err="1" smtClean="0"/>
                <a:t>wave</a:t>
              </a:r>
              <a:r>
                <a:rPr lang="pl-PL" sz="2300" b="1" dirty="0" smtClean="0"/>
                <a:t> </a:t>
              </a:r>
              <a:r>
                <a:rPr lang="pl-PL" sz="2300" b="1" dirty="0" err="1" smtClean="0"/>
                <a:t>detector</a:t>
              </a:r>
              <a:endParaRPr lang="en-US" sz="2300" b="1" dirty="0"/>
            </a:p>
          </p:txBody>
        </p:sp>
        <p:pic>
          <p:nvPicPr>
            <p:cNvPr id="36" name="Obraz 35" descr="TP_tmp.png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1220415" y="5085184"/>
              <a:ext cx="1662609" cy="311641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14" name="pole tekstowe 13"/>
            <p:cNvSpPr txBox="1"/>
            <p:nvPr/>
          </p:nvSpPr>
          <p:spPr>
            <a:xfrm>
              <a:off x="683568" y="4725144"/>
              <a:ext cx="28707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2000" dirty="0" smtClean="0"/>
                <a:t>Michelson </a:t>
              </a:r>
              <a:r>
                <a:rPr lang="pl-PL" sz="2000" dirty="0" err="1" smtClean="0"/>
                <a:t>interferometer</a:t>
              </a:r>
              <a:endParaRPr lang="en-US" sz="2000" dirty="0"/>
            </a:p>
          </p:txBody>
        </p:sp>
      </p:grpSp>
      <p:grpSp>
        <p:nvGrpSpPr>
          <p:cNvPr id="39" name="Grupa 38"/>
          <p:cNvGrpSpPr/>
          <p:nvPr/>
        </p:nvGrpSpPr>
        <p:grpSpPr>
          <a:xfrm>
            <a:off x="4716016" y="1340768"/>
            <a:ext cx="4005905" cy="4069856"/>
            <a:chOff x="4716016" y="1340768"/>
            <a:chExt cx="4005905" cy="4069856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4716016" y="1844824"/>
              <a:ext cx="3960440" cy="2952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pole tekstowe 12"/>
            <p:cNvSpPr txBox="1"/>
            <p:nvPr/>
          </p:nvSpPr>
          <p:spPr>
            <a:xfrm>
              <a:off x="4716016" y="1340768"/>
              <a:ext cx="400590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2300" b="1" dirty="0" smtClean="0"/>
                <a:t>NIST - Cs </a:t>
              </a:r>
              <a:r>
                <a:rPr lang="pl-PL" sz="2300" b="1" dirty="0" err="1" smtClean="0"/>
                <a:t>fountain</a:t>
              </a:r>
              <a:r>
                <a:rPr lang="pl-PL" sz="2300" b="1" dirty="0" smtClean="0"/>
                <a:t> </a:t>
              </a:r>
              <a:r>
                <a:rPr lang="pl-PL" sz="2300" b="1" dirty="0" err="1" smtClean="0"/>
                <a:t>atomic</a:t>
              </a:r>
              <a:r>
                <a:rPr lang="pl-PL" sz="2300" b="1" dirty="0" smtClean="0"/>
                <a:t> </a:t>
              </a:r>
              <a:r>
                <a:rPr lang="pl-PL" sz="2300" b="1" dirty="0" err="1" smtClean="0"/>
                <a:t>clock</a:t>
              </a:r>
              <a:endParaRPr lang="en-US" sz="2300" b="1" dirty="0"/>
            </a:p>
          </p:txBody>
        </p:sp>
        <p:sp>
          <p:nvSpPr>
            <p:cNvPr id="15" name="pole tekstowe 14"/>
            <p:cNvSpPr txBox="1"/>
            <p:nvPr/>
          </p:nvSpPr>
          <p:spPr>
            <a:xfrm>
              <a:off x="5364088" y="4725144"/>
              <a:ext cx="259269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2000" dirty="0" smtClean="0"/>
                <a:t>Ramsey interferometry</a:t>
              </a:r>
              <a:endParaRPr lang="en-US" sz="2000" dirty="0"/>
            </a:p>
          </p:txBody>
        </p:sp>
        <p:pic>
          <p:nvPicPr>
            <p:cNvPr id="37" name="Obraz 36" descr="TP_tmp.png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5885639" y="5085184"/>
              <a:ext cx="1573506" cy="325440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41" name="Grupa 40"/>
          <p:cNvGrpSpPr/>
          <p:nvPr/>
        </p:nvGrpSpPr>
        <p:grpSpPr>
          <a:xfrm>
            <a:off x="467544" y="5373216"/>
            <a:ext cx="7761138" cy="1279817"/>
            <a:chOff x="467544" y="5373216"/>
            <a:chExt cx="7761138" cy="1279817"/>
          </a:xfrm>
        </p:grpSpPr>
        <p:pic>
          <p:nvPicPr>
            <p:cNvPr id="31" name="Obraz 30" descr="TP_tmp.png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5220072" y="5877272"/>
              <a:ext cx="3008610" cy="352901"/>
            </a:xfrm>
            <a:prstGeom prst="rect">
              <a:avLst/>
            </a:prstGeom>
            <a:noFill/>
            <a:ln/>
            <a:effectLst/>
          </p:spPr>
        </p:pic>
        <p:grpSp>
          <p:nvGrpSpPr>
            <p:cNvPr id="40" name="Grupa 39"/>
            <p:cNvGrpSpPr/>
            <p:nvPr/>
          </p:nvGrpSpPr>
          <p:grpSpPr>
            <a:xfrm>
              <a:off x="467544" y="5373216"/>
              <a:ext cx="5155231" cy="1279817"/>
              <a:chOff x="467544" y="5373216"/>
              <a:chExt cx="5155231" cy="1279817"/>
            </a:xfrm>
          </p:grpSpPr>
          <p:pic>
            <p:nvPicPr>
              <p:cNvPr id="30" name="Obraz 29" descr="TP_tmp.png"/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1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 bwMode="auto">
              <a:xfrm>
                <a:off x="611560" y="5877272"/>
                <a:ext cx="2304883" cy="352970"/>
              </a:xfrm>
              <a:prstGeom prst="rect">
                <a:avLst/>
              </a:prstGeom>
              <a:noFill/>
              <a:ln/>
              <a:effectLst/>
            </p:spPr>
          </p:pic>
          <p:sp>
            <p:nvSpPr>
              <p:cNvPr id="26" name="pole tekstowe 25"/>
              <p:cNvSpPr txBox="1"/>
              <p:nvPr/>
            </p:nvSpPr>
            <p:spPr>
              <a:xfrm>
                <a:off x="2915816" y="5373216"/>
                <a:ext cx="270695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l-PL" sz="2400" dirty="0" smtClean="0"/>
                  <a:t>Precision limited by:</a:t>
                </a:r>
                <a:endParaRPr lang="en-US" sz="2400" dirty="0"/>
              </a:p>
            </p:txBody>
          </p:sp>
          <p:pic>
            <p:nvPicPr>
              <p:cNvPr id="33" name="Obraz 32" descr="TP_tmp.png"/>
              <p:cNvPicPr>
                <a:picLocks noChangeAspect="1"/>
              </p:cNvPicPr>
              <p:nvPr>
                <p:custDataLst>
                  <p:tags r:id="rId4"/>
                </p:custDataLst>
              </p:nvPr>
            </p:nvPicPr>
            <p:blipFill>
              <a:blip r:embed="rId1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 bwMode="auto">
              <a:xfrm>
                <a:off x="467544" y="6381328"/>
                <a:ext cx="2738207" cy="271705"/>
              </a:xfrm>
              <a:prstGeom prst="rect">
                <a:avLst/>
              </a:prstGeom>
              <a:noFill/>
              <a:ln/>
              <a:effectLst/>
            </p:spPr>
          </p:pic>
        </p:grpSp>
        <p:pic>
          <p:nvPicPr>
            <p:cNvPr id="35" name="Obraz 34" descr="TP_tmp.png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5472530" y="6381327"/>
              <a:ext cx="2521323" cy="216345"/>
            </a:xfrm>
            <a:prstGeom prst="rect">
              <a:avLst/>
            </a:prstGeom>
            <a:noFill/>
            <a:ln/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pl-PL" b="1" dirty="0" err="1" smtClean="0"/>
              <a:t>Classical</a:t>
            </a:r>
            <a:r>
              <a:rPr lang="pl-PL" b="1" dirty="0" smtClean="0"/>
              <a:t> </a:t>
            </a:r>
            <a:r>
              <a:rPr lang="pl-PL" b="1" dirty="0" err="1" smtClean="0"/>
              <a:t>phase</a:t>
            </a:r>
            <a:r>
              <a:rPr lang="pl-PL" b="1" dirty="0" smtClean="0"/>
              <a:t> </a:t>
            </a:r>
            <a:r>
              <a:rPr lang="pl-PL" b="1" dirty="0" err="1" smtClean="0"/>
              <a:t>estimation</a:t>
            </a:r>
            <a:endParaRPr lang="en-US" b="1" dirty="0"/>
          </a:p>
        </p:txBody>
      </p:sp>
      <p:pic>
        <p:nvPicPr>
          <p:cNvPr id="4" name="Obraz 3" descr="mzcounts.t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644900" y="3659357"/>
            <a:ext cx="5499100" cy="3198643"/>
          </a:xfrm>
          <a:prstGeom prst="rect">
            <a:avLst/>
          </a:prstGeom>
        </p:spPr>
      </p:pic>
      <p:cxnSp>
        <p:nvCxnSpPr>
          <p:cNvPr id="6" name="Łącznik prosty 5"/>
          <p:cNvCxnSpPr/>
          <p:nvPr/>
        </p:nvCxnSpPr>
        <p:spPr>
          <a:xfrm>
            <a:off x="2740001" y="1962150"/>
            <a:ext cx="1387499" cy="1588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Łącznik prosty 6"/>
          <p:cNvCxnSpPr/>
          <p:nvPr/>
        </p:nvCxnSpPr>
        <p:spPr>
          <a:xfrm>
            <a:off x="2740001" y="3429000"/>
            <a:ext cx="1387499" cy="1588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Prostokąt 7"/>
          <p:cNvSpPr/>
          <p:nvPr/>
        </p:nvSpPr>
        <p:spPr>
          <a:xfrm>
            <a:off x="2971800" y="1739900"/>
            <a:ext cx="800100" cy="57785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pl-PL" dirty="0"/>
          </a:p>
        </p:txBody>
      </p:sp>
      <p:cxnSp>
        <p:nvCxnSpPr>
          <p:cNvPr id="9" name="Łącznik prosty 8"/>
          <p:cNvCxnSpPr/>
          <p:nvPr/>
        </p:nvCxnSpPr>
        <p:spPr>
          <a:xfrm rot="10800000">
            <a:off x="1692251" y="2705100"/>
            <a:ext cx="1047750" cy="7239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Łącznik prosty 9"/>
          <p:cNvCxnSpPr/>
          <p:nvPr/>
        </p:nvCxnSpPr>
        <p:spPr>
          <a:xfrm flipV="1">
            <a:off x="1666851" y="1962150"/>
            <a:ext cx="1073150" cy="7429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Łącznik prosty 10"/>
          <p:cNvCxnSpPr/>
          <p:nvPr/>
        </p:nvCxnSpPr>
        <p:spPr>
          <a:xfrm flipV="1">
            <a:off x="587351" y="2705100"/>
            <a:ext cx="1073150" cy="7429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Prostokąt 11"/>
          <p:cNvSpPr/>
          <p:nvPr/>
        </p:nvSpPr>
        <p:spPr>
          <a:xfrm>
            <a:off x="1317502" y="2584450"/>
            <a:ext cx="755650" cy="22225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bg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bg2">
                  <a:lumMod val="40000"/>
                  <a:lumOff val="6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cxnSp>
        <p:nvCxnSpPr>
          <p:cNvPr id="13" name="Łącznik prosty 12"/>
          <p:cNvCxnSpPr/>
          <p:nvPr/>
        </p:nvCxnSpPr>
        <p:spPr>
          <a:xfrm rot="10800000">
            <a:off x="5194300" y="2673350"/>
            <a:ext cx="1047750" cy="7239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Łącznik prosty 13"/>
          <p:cNvCxnSpPr/>
          <p:nvPr/>
        </p:nvCxnSpPr>
        <p:spPr>
          <a:xfrm rot="10800000">
            <a:off x="4127500" y="1962150"/>
            <a:ext cx="1047750" cy="7239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5" name="Obraz 53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57649" y="1917700"/>
            <a:ext cx="167640" cy="196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Łącznik prosty 15"/>
          <p:cNvCxnSpPr/>
          <p:nvPr/>
        </p:nvCxnSpPr>
        <p:spPr>
          <a:xfrm flipV="1">
            <a:off x="5168900" y="1930400"/>
            <a:ext cx="1073150" cy="7429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7" name="Obraz 16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/>
          <a:stretch>
            <a:fillRect/>
          </a:stretch>
        </p:blipFill>
        <p:spPr bwMode="auto">
          <a:xfrm>
            <a:off x="482600" y="2895600"/>
            <a:ext cx="381586" cy="349151"/>
          </a:xfrm>
          <a:prstGeom prst="rect">
            <a:avLst/>
          </a:prstGeom>
          <a:noFill/>
          <a:ln/>
          <a:effectLst/>
        </p:spPr>
      </p:pic>
      <p:cxnSp>
        <p:nvCxnSpPr>
          <p:cNvPr id="18" name="Łącznik prosty 17"/>
          <p:cNvCxnSpPr/>
          <p:nvPr/>
        </p:nvCxnSpPr>
        <p:spPr>
          <a:xfrm flipV="1">
            <a:off x="4127500" y="2673350"/>
            <a:ext cx="1073150" cy="7429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Prostokąt 18"/>
          <p:cNvSpPr/>
          <p:nvPr/>
        </p:nvSpPr>
        <p:spPr>
          <a:xfrm>
            <a:off x="4819551" y="2552700"/>
            <a:ext cx="755650" cy="22225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bg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bg2">
                  <a:lumMod val="40000"/>
                  <a:lumOff val="6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20" name="Schemat blokowy: opóźnienie 19"/>
          <p:cNvSpPr/>
          <p:nvPr/>
        </p:nvSpPr>
        <p:spPr>
          <a:xfrm>
            <a:off x="6623213" y="1708150"/>
            <a:ext cx="577850" cy="488950"/>
          </a:xfrm>
          <a:prstGeom prst="flowChartDelay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21" name="Schemat blokowy: opóźnienie 20"/>
          <p:cNvSpPr/>
          <p:nvPr/>
        </p:nvSpPr>
        <p:spPr>
          <a:xfrm>
            <a:off x="6623213" y="3130550"/>
            <a:ext cx="577850" cy="488950"/>
          </a:xfrm>
          <a:prstGeom prst="flowChartDelay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grpSp>
        <p:nvGrpSpPr>
          <p:cNvPr id="22" name="Grupa 86"/>
          <p:cNvGrpSpPr>
            <a:grpSpLocks/>
          </p:cNvGrpSpPr>
          <p:nvPr/>
        </p:nvGrpSpPr>
        <p:grpSpPr bwMode="auto">
          <a:xfrm>
            <a:off x="6737350" y="1841500"/>
            <a:ext cx="280988" cy="1601788"/>
            <a:chOff x="7664804" y="2540000"/>
            <a:chExt cx="279993" cy="1601412"/>
          </a:xfrm>
        </p:grpSpPr>
        <p:pic>
          <p:nvPicPr>
            <p:cNvPr id="23" name="Obraz 81" descr="TP_tmp.emf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7664804" y="3962400"/>
              <a:ext cx="279993" cy="1790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Obraz 84" descr="TP_tmp.emf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7664942" y="2540000"/>
              <a:ext cx="279718" cy="1788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25" name="Łącznik prosty 24"/>
          <p:cNvCxnSpPr/>
          <p:nvPr/>
        </p:nvCxnSpPr>
        <p:spPr>
          <a:xfrm>
            <a:off x="6223000" y="1930400"/>
            <a:ext cx="400050" cy="222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Łącznik prosty 25"/>
          <p:cNvCxnSpPr/>
          <p:nvPr/>
        </p:nvCxnSpPr>
        <p:spPr>
          <a:xfrm flipV="1">
            <a:off x="6223000" y="3375025"/>
            <a:ext cx="400050" cy="222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Elipsa 26"/>
          <p:cNvSpPr/>
          <p:nvPr/>
        </p:nvSpPr>
        <p:spPr>
          <a:xfrm rot="-2100000">
            <a:off x="462369" y="3240230"/>
            <a:ext cx="397338" cy="398363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50000">
                <a:srgbClr val="FFFF8B"/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Elipsa 27"/>
          <p:cNvSpPr/>
          <p:nvPr/>
        </p:nvSpPr>
        <p:spPr>
          <a:xfrm rot="-2100000">
            <a:off x="1845127" y="2445134"/>
            <a:ext cx="196215" cy="196721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50000">
                <a:srgbClr val="FFFF8B"/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Elipsa 28"/>
          <p:cNvSpPr/>
          <p:nvPr/>
        </p:nvSpPr>
        <p:spPr>
          <a:xfrm rot="-2100000">
            <a:off x="1845126" y="2800733"/>
            <a:ext cx="196215" cy="196721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50000">
                <a:srgbClr val="FFFF8B"/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Elipsa 29"/>
          <p:cNvSpPr/>
          <p:nvPr/>
        </p:nvSpPr>
        <p:spPr>
          <a:xfrm rot="-2100000">
            <a:off x="5327289" y="2304475"/>
            <a:ext cx="320831" cy="321658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50000">
                <a:srgbClr val="FFFF8B"/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Elipsa 30"/>
          <p:cNvSpPr/>
          <p:nvPr/>
        </p:nvSpPr>
        <p:spPr>
          <a:xfrm rot="-2100000">
            <a:off x="5369649" y="2791565"/>
            <a:ext cx="84715" cy="84933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50000">
                <a:srgbClr val="FFFF8B"/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pole tekstowe 31"/>
          <p:cNvSpPr txBox="1"/>
          <p:nvPr/>
        </p:nvSpPr>
        <p:spPr>
          <a:xfrm>
            <a:off x="793750" y="4095750"/>
            <a:ext cx="2266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err="1" smtClean="0">
                <a:latin typeface="+mn-lt"/>
              </a:rPr>
              <a:t>detecting</a:t>
            </a:r>
            <a:r>
              <a:rPr lang="pl-PL" sz="2000" dirty="0" smtClean="0">
                <a:latin typeface="+mn-lt"/>
              </a:rPr>
              <a:t> </a:t>
            </a:r>
            <a:r>
              <a:rPr lang="pl-PL" sz="2000" i="1" dirty="0" smtClean="0">
                <a:latin typeface="+mn-lt"/>
              </a:rPr>
              <a:t>n</a:t>
            </a:r>
            <a:r>
              <a:rPr lang="pl-PL" sz="2000" baseline="-25000" dirty="0" smtClean="0">
                <a:latin typeface="+mn-lt"/>
              </a:rPr>
              <a:t>1 </a:t>
            </a:r>
            <a:r>
              <a:rPr lang="pl-PL" sz="2000" dirty="0" smtClean="0">
                <a:solidFill>
                  <a:srgbClr val="000000"/>
                </a:solidFill>
                <a:latin typeface="Times New Roman"/>
              </a:rPr>
              <a:t>and </a:t>
            </a:r>
            <a:r>
              <a:rPr lang="pl-PL" sz="2000" i="1" dirty="0" smtClean="0">
                <a:solidFill>
                  <a:srgbClr val="000000"/>
                </a:solidFill>
                <a:latin typeface="Times New Roman"/>
              </a:rPr>
              <a:t>n</a:t>
            </a:r>
            <a:r>
              <a:rPr lang="pl-PL" sz="2000" baseline="-25000" dirty="0" smtClean="0">
                <a:solidFill>
                  <a:srgbClr val="000000"/>
                </a:solidFill>
                <a:latin typeface="Times New Roman"/>
              </a:rPr>
              <a:t>2</a:t>
            </a:r>
            <a:endParaRPr lang="pl-PL" sz="2000" dirty="0" smtClean="0">
              <a:solidFill>
                <a:srgbClr val="000000"/>
              </a:solidFill>
              <a:latin typeface="Times New Roman"/>
            </a:endParaRPr>
          </a:p>
        </p:txBody>
      </p:sp>
      <p:grpSp>
        <p:nvGrpSpPr>
          <p:cNvPr id="33" name="Grupa 32"/>
          <p:cNvGrpSpPr/>
          <p:nvPr/>
        </p:nvGrpSpPr>
        <p:grpSpPr>
          <a:xfrm>
            <a:off x="349250" y="4451350"/>
            <a:ext cx="3289300" cy="1019036"/>
            <a:chOff x="349250" y="4451350"/>
            <a:chExt cx="3289300" cy="1019036"/>
          </a:xfrm>
        </p:grpSpPr>
        <p:sp>
          <p:nvSpPr>
            <p:cNvPr id="34" name="pole tekstowe 33"/>
            <p:cNvSpPr txBox="1"/>
            <p:nvPr/>
          </p:nvSpPr>
          <p:spPr>
            <a:xfrm>
              <a:off x="349250" y="4762500"/>
              <a:ext cx="32893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2000" dirty="0" err="1" smtClean="0">
                  <a:latin typeface="+mn-lt"/>
                </a:rPr>
                <a:t>knowing</a:t>
              </a:r>
              <a:r>
                <a:rPr lang="pl-PL" sz="2000" dirty="0" smtClean="0">
                  <a:latin typeface="+mn-lt"/>
                </a:rPr>
                <a:t> </a:t>
              </a:r>
              <a:r>
                <a:rPr lang="pl-PL" sz="2000" dirty="0" err="1" smtClean="0">
                  <a:latin typeface="+mn-lt"/>
                </a:rPr>
                <a:t>theoretical</a:t>
              </a:r>
              <a:r>
                <a:rPr lang="pl-PL" sz="2000" dirty="0" smtClean="0">
                  <a:latin typeface="+mn-lt"/>
                </a:rPr>
                <a:t> </a:t>
              </a:r>
              <a:r>
                <a:rPr lang="pl-PL" sz="2000" dirty="0" err="1" smtClean="0">
                  <a:latin typeface="+mn-lt"/>
                </a:rPr>
                <a:t>dependence</a:t>
              </a:r>
              <a:r>
                <a:rPr lang="pl-PL" sz="2000" dirty="0" smtClean="0">
                  <a:latin typeface="+mn-lt"/>
                </a:rPr>
                <a:t> of </a:t>
              </a:r>
              <a:r>
                <a:rPr lang="pl-PL" sz="2000" i="1" dirty="0" smtClean="0">
                  <a:solidFill>
                    <a:srgbClr val="000000"/>
                  </a:solidFill>
                  <a:latin typeface="Times New Roman"/>
                </a:rPr>
                <a:t>n</a:t>
              </a:r>
              <a:r>
                <a:rPr lang="pl-PL" sz="2000" baseline="-25000" dirty="0" smtClean="0">
                  <a:solidFill>
                    <a:srgbClr val="000000"/>
                  </a:solidFill>
                  <a:latin typeface="Times New Roman"/>
                </a:rPr>
                <a:t>1</a:t>
              </a:r>
              <a:r>
                <a:rPr lang="pl-PL" sz="2000" dirty="0" smtClean="0">
                  <a:solidFill>
                    <a:srgbClr val="000000"/>
                  </a:solidFill>
                  <a:latin typeface="Times New Roman"/>
                </a:rPr>
                <a:t>, </a:t>
              </a:r>
              <a:r>
                <a:rPr lang="pl-PL" sz="2000" i="1" dirty="0" smtClean="0">
                  <a:solidFill>
                    <a:srgbClr val="000000"/>
                  </a:solidFill>
                  <a:latin typeface="Times New Roman"/>
                </a:rPr>
                <a:t>n</a:t>
              </a:r>
              <a:r>
                <a:rPr lang="pl-PL" sz="2000" baseline="-25000" dirty="0" smtClean="0">
                  <a:solidFill>
                    <a:srgbClr val="000000"/>
                  </a:solidFill>
                  <a:latin typeface="Times New Roman"/>
                </a:rPr>
                <a:t>2</a:t>
              </a:r>
              <a:r>
                <a:rPr lang="pl-PL" sz="2000" dirty="0" smtClean="0">
                  <a:solidFill>
                    <a:srgbClr val="000000"/>
                  </a:solidFill>
                  <a:latin typeface="Times New Roman"/>
                </a:rPr>
                <a:t> on </a:t>
              </a:r>
              <a:r>
                <a:rPr lang="pl-PL" sz="2000" i="1" dirty="0" smtClean="0">
                  <a:solidFill>
                    <a:srgbClr val="000000"/>
                  </a:solidFill>
                  <a:latin typeface="Times New Roman"/>
                  <a:sym typeface="Symbol"/>
                </a:rPr>
                <a:t></a:t>
              </a:r>
              <a:endParaRPr lang="pl-PL" sz="2000" i="1" dirty="0" smtClean="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35" name="pole tekstowe 34"/>
            <p:cNvSpPr txBox="1"/>
            <p:nvPr/>
          </p:nvSpPr>
          <p:spPr>
            <a:xfrm>
              <a:off x="1593850" y="4451350"/>
              <a:ext cx="4000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000" dirty="0" smtClean="0">
                  <a:latin typeface="+mn-lt"/>
                </a:rPr>
                <a:t>+</a:t>
              </a:r>
              <a:endParaRPr lang="pl-PL" sz="2000" dirty="0" smtClean="0">
                <a:solidFill>
                  <a:srgbClr val="000000"/>
                </a:solidFill>
                <a:latin typeface="Times New Roman"/>
              </a:endParaRPr>
            </a:p>
          </p:txBody>
        </p:sp>
      </p:grpSp>
      <p:grpSp>
        <p:nvGrpSpPr>
          <p:cNvPr id="36" name="Grupa 35"/>
          <p:cNvGrpSpPr/>
          <p:nvPr/>
        </p:nvGrpSpPr>
        <p:grpSpPr>
          <a:xfrm>
            <a:off x="838200" y="5518944"/>
            <a:ext cx="2089150" cy="888266"/>
            <a:chOff x="838200" y="5518944"/>
            <a:chExt cx="2089150" cy="888266"/>
          </a:xfrm>
        </p:grpSpPr>
        <p:cxnSp>
          <p:nvCxnSpPr>
            <p:cNvPr id="37" name="Łącznik prosty ze strzałką 36"/>
            <p:cNvCxnSpPr/>
            <p:nvPr/>
          </p:nvCxnSpPr>
          <p:spPr>
            <a:xfrm rot="5400000">
              <a:off x="1549400" y="5740400"/>
              <a:ext cx="4445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pole tekstowe 37"/>
            <p:cNvSpPr txBox="1"/>
            <p:nvPr/>
          </p:nvSpPr>
          <p:spPr>
            <a:xfrm>
              <a:off x="838200" y="6007100"/>
              <a:ext cx="20891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000" dirty="0" smtClean="0">
                  <a:latin typeface="+mn-lt"/>
                </a:rPr>
                <a:t>we </a:t>
              </a:r>
              <a:r>
                <a:rPr lang="pl-PL" sz="2000" dirty="0" err="1" smtClean="0">
                  <a:latin typeface="+mn-lt"/>
                </a:rPr>
                <a:t>can</a:t>
              </a:r>
              <a:r>
                <a:rPr lang="pl-PL" sz="2000" dirty="0" smtClean="0">
                  <a:latin typeface="+mn-lt"/>
                </a:rPr>
                <a:t> </a:t>
              </a:r>
              <a:r>
                <a:rPr lang="pl-PL" sz="2000" dirty="0" err="1" smtClean="0">
                  <a:latin typeface="+mn-lt"/>
                </a:rPr>
                <a:t>estimate</a:t>
              </a:r>
              <a:r>
                <a:rPr lang="pl-PL" sz="2000" dirty="0" smtClean="0">
                  <a:latin typeface="+mn-lt"/>
                </a:rPr>
                <a:t> </a:t>
              </a:r>
              <a:r>
                <a:rPr lang="pl-PL" sz="2000" i="1" dirty="0" smtClean="0">
                  <a:solidFill>
                    <a:srgbClr val="000000"/>
                  </a:solidFill>
                  <a:latin typeface="Times New Roman"/>
                  <a:sym typeface="Symbol"/>
                </a:rPr>
                <a:t></a:t>
              </a:r>
              <a:r>
                <a:rPr lang="pl-PL" sz="2000" dirty="0" smtClean="0">
                  <a:latin typeface="+mn-lt"/>
                </a:rPr>
                <a:t> </a:t>
              </a:r>
              <a:endParaRPr lang="pl-PL" sz="2000" dirty="0" smtClean="0">
                <a:solidFill>
                  <a:srgbClr val="000000"/>
                </a:solidFill>
                <a:latin typeface="Times New Roman"/>
              </a:endParaRPr>
            </a:p>
          </p:txBody>
        </p:sp>
      </p:grpSp>
      <p:cxnSp>
        <p:nvCxnSpPr>
          <p:cNvPr id="39" name="Łącznik prosty ze strzałką 38"/>
          <p:cNvCxnSpPr/>
          <p:nvPr/>
        </p:nvCxnSpPr>
        <p:spPr>
          <a:xfrm rot="5400000">
            <a:off x="4861719" y="6028531"/>
            <a:ext cx="400050" cy="1588"/>
          </a:xfrm>
          <a:prstGeom prst="straightConnector1">
            <a:avLst/>
          </a:prstGeom>
          <a:ln w="19050" cmpd="sng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upa 39"/>
          <p:cNvGrpSpPr/>
          <p:nvPr/>
        </p:nvGrpSpPr>
        <p:grpSpPr>
          <a:xfrm>
            <a:off x="6572470" y="1295400"/>
            <a:ext cx="2355191" cy="1733499"/>
            <a:chOff x="6572470" y="1295400"/>
            <a:chExt cx="2355191" cy="1733499"/>
          </a:xfrm>
        </p:grpSpPr>
        <p:pic>
          <p:nvPicPr>
            <p:cNvPr id="41" name="Obraz 40" descr="TP_tmp.emf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3" cstate="print"/>
            <a:stretch>
              <a:fillRect/>
            </a:stretch>
          </p:blipFill>
          <p:spPr bwMode="auto">
            <a:xfrm>
              <a:off x="6616700" y="1295400"/>
              <a:ext cx="2310961" cy="266700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42" name="Obraz 41" descr="TP_tmp.emf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4" cstate="print"/>
            <a:stretch>
              <a:fillRect/>
            </a:stretch>
          </p:blipFill>
          <p:spPr bwMode="auto">
            <a:xfrm>
              <a:off x="6572470" y="2762250"/>
              <a:ext cx="2310521" cy="266649"/>
            </a:xfrm>
            <a:prstGeom prst="rect">
              <a:avLst/>
            </a:prstGeom>
            <a:noFill/>
            <a:ln/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6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4.07407E-6 L 0.09358 -0.09051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" y="-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C 0.00643 0.00231 0.01025 0.00324 0.01563 0.00833 C 0.02205 0.02268 0.01355 0.00578 0.02136 0.01504 C 0.0224 0.0162 0.02257 0.01852 0.02361 0.02014 C 0.02448 0.02152 0.02587 0.02245 0.02691 0.02338 C 0.03177 0.03402 0.03403 0.03773 0.04167 0.04328 C 0.04306 0.04421 0.04393 0.04583 0.04514 0.04676 C 0.04723 0.04814 0.05191 0.05 0.05191 0.05023 C 0.05486 0.05717 0.05903 0.06088 0.06441 0.06342 C 0.11823 0.0618 0.10851 0.06389 0.1382 0.05833 C 0.14723 0.05393 0.15834 0.06018 0.16771 0.0618 C 0.17535 0.06296 0.1915 0.06504 0.1915 0.06527 C 0.19375 0.06597 0.19584 0.06736 0.19809 0.06828 C 0.19948 0.06898 0.20157 0.07014 0.20157 0.07037 C 0.21441 0.06805 0.20868 0.07014 0.21858 0.06504 C 0.23195 0.05856 0.24653 0.0625 0.26059 0.0618 C 0.26285 0.06111 0.26511 0.06088 0.26754 0.05995 C 0.26962 0.05926 0.27414 0.05671 0.27414 0.05694 C 0.27743 0.05208 0.27865 0.05069 0.28091 0.04514 C 0.28195 0.04305 0.28212 0.04027 0.28316 0.03842 C 0.28681 0.0324 0.29358 0.02615 0.29792 0.02176 C 0.304 0.01574 0.30973 0.00787 0.31493 3.33333E-6 C 0.32014 -0.00741 0.3283 -0.01042 0.33455 -0.01482 " pathEditMode="relative" rAng="0" ptsTypes="ffffffffffffffffffffffA">
                                      <p:cBhvr>
                                        <p:cTn id="2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" y="28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3.33333E-6 C 0.00035 -0.00185 0.00017 -0.00416 0.00087 -0.00555 C 0.00226 -0.00787 0.01094 -0.01898 0.01302 -0.02037 C 0.02118 -0.03495 0.02986 -0.04398 0.03941 -0.0537 C 0.04375 -0.0581 0.04722 -0.06319 0.05174 -0.06666 C 0.05642 -0.0706 0.06198 -0.07291 0.06684 -0.07592 C 0.07066 -0.07824 0.07448 -0.07708 0.07813 -0.08148 C 0.08194 -0.08634 0.08003 -0.08449 0.0842 -0.08703 C 0.09427 -0.08634 0.10451 -0.0868 0.11458 -0.08518 C 0.11771 -0.08472 0.12049 -0.08009 0.12378 -0.07963 C 0.12778 -0.07893 0.13177 -0.07847 0.13594 -0.07777 C 0.14444 -0.07453 0.15174 -0.08217 0.16024 -0.08333 C 0.16667 -0.08426 0.17309 -0.08449 0.17951 -0.08518 C 0.18368 -0.08564 0.18767 -0.08634 0.19167 -0.08703 C 0.2059 -0.08426 0.22014 -0.08379 0.23438 -0.08148 C 0.23872 -0.0787 0.24323 -0.0743 0.24757 -0.07037 C 0.2533 -0.05439 0.24566 -0.07314 0.2526 -0.06296 C 0.2592 -0.05347 0.25 -0.06018 0.25764 -0.05555 C 0.25833 -0.0537 0.25868 -0.05115 0.25972 -0.05 C 0.26094 -0.04861 0.2625 -0.04907 0.26372 -0.04814 C 0.26892 -0.04421 0.27448 -0.03889 0.27899 -0.03333 C 0.2816 -0.02639 0.28316 -0.02569 0.28715 -0.02222 C 0.29063 -0.01898 0.29288 -0.01319 0.29618 -0.00926 C 0.29826 0.00209 0.30243 -0.00324 0.30747 0.00186 C 0.30955 0.00394 0.31146 0.00672 0.31354 0.00926 C 0.31701 0.01343 0.31649 0.00857 0.31649 0.01297 " pathEditMode="relative" rAng="0" ptsTypes="fffffffffffffffffffffffffA">
                                      <p:cBhvr>
                                        <p:cTn id="2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" y="-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0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313 -0.00278 0.00677 -0.00463 0.00972 -0.00741 C 0.01129 -0.00903 0.01233 -0.01134 0.01389 -0.01296 C 0.01511 -0.01435 0.01667 -0.01551 0.01806 -0.01666 C 0.02136 -0.02338 0.02431 -0.02338 0.02917 -0.02778 C 0.0349 -0.03912 0.02847 -0.02801 0.03611 -0.03703 C 0.04722 -0.05023 0.05591 -0.06342 0.07084 -0.06852 C 0.08611 -0.08217 0.09966 -0.07592 0.11945 -0.07592 " pathEditMode="relative" ptsTypes="fffffffA">
                                      <p:cBhvr>
                                        <p:cTn id="3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642 0.00578 0.00851 0.01435 0.01528 0.02037 C 0.02188 0.02616 0.01788 0.02338 0.02778 0.02778 C 0.03386 0.03055 0.0382 0.03796 0.04445 0.04074 C 0.05139 0.05 0.05764 0.05162 0.06667 0.05555 C 0.07083 0.06111 0.07222 0.06597 0.07778 0.06852 C 0.08056 0.07222 0.08333 0.07592 0.08611 0.07963 C 0.08785 0.08194 0.0908 0.08078 0.09306 0.08148 C 0.10122 0.08403 0.10833 0.08727 0.11667 0.08889 C 0.12136 0.08819 0.12604 0.08842 0.13056 0.08703 C 0.13212 0.08657 0.13472 0.08333 0.13472 0.08333 " pathEditMode="relative" ptsTypes="ffffffffffA">
                                      <p:cBhvr>
                                        <p:cTn id="4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27" grpId="2" animBg="1"/>
      <p:bldP spid="28" grpId="0" animBg="1"/>
      <p:bldP spid="28" grpId="1" animBg="1"/>
      <p:bldP spid="29" grpId="0" animBg="1"/>
      <p:bldP spid="30" grpId="0" animBg="1"/>
      <p:bldP spid="30" grpId="1" animBg="1"/>
      <p:bldP spid="30" grpId="2" animBg="1"/>
      <p:bldP spid="31" grpId="0" animBg="1"/>
      <p:bldP spid="31" grpId="1" animBg="1"/>
      <p:bldP spid="31" grpId="2" animBg="1"/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mzcounts.t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644900" y="3659357"/>
            <a:ext cx="5499100" cy="3198643"/>
          </a:xfrm>
          <a:prstGeom prst="rect">
            <a:avLst/>
          </a:prstGeom>
        </p:spPr>
      </p:pic>
      <p:cxnSp>
        <p:nvCxnSpPr>
          <p:cNvPr id="5" name="Łącznik prosty 4"/>
          <p:cNvCxnSpPr/>
          <p:nvPr/>
        </p:nvCxnSpPr>
        <p:spPr>
          <a:xfrm>
            <a:off x="2740001" y="1962150"/>
            <a:ext cx="1387499" cy="1588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Łącznik prosty 5"/>
          <p:cNvCxnSpPr/>
          <p:nvPr/>
        </p:nvCxnSpPr>
        <p:spPr>
          <a:xfrm>
            <a:off x="2740001" y="3429000"/>
            <a:ext cx="1343049" cy="1588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Prostokąt 6"/>
          <p:cNvSpPr/>
          <p:nvPr/>
        </p:nvSpPr>
        <p:spPr>
          <a:xfrm>
            <a:off x="2971800" y="1739900"/>
            <a:ext cx="800100" cy="57785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pl-PL" dirty="0"/>
          </a:p>
        </p:txBody>
      </p:sp>
      <p:cxnSp>
        <p:nvCxnSpPr>
          <p:cNvPr id="8" name="Łącznik prosty 7"/>
          <p:cNvCxnSpPr/>
          <p:nvPr/>
        </p:nvCxnSpPr>
        <p:spPr>
          <a:xfrm rot="10800000">
            <a:off x="1692251" y="2705100"/>
            <a:ext cx="1047750" cy="7239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Łącznik prosty 8"/>
          <p:cNvCxnSpPr/>
          <p:nvPr/>
        </p:nvCxnSpPr>
        <p:spPr>
          <a:xfrm flipV="1">
            <a:off x="1666851" y="1962150"/>
            <a:ext cx="1073150" cy="7429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Łącznik prosty 9"/>
          <p:cNvCxnSpPr/>
          <p:nvPr/>
        </p:nvCxnSpPr>
        <p:spPr>
          <a:xfrm flipV="1">
            <a:off x="587351" y="2705100"/>
            <a:ext cx="1073150" cy="7429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Prostokąt 10"/>
          <p:cNvSpPr/>
          <p:nvPr/>
        </p:nvSpPr>
        <p:spPr>
          <a:xfrm>
            <a:off x="1317502" y="2584450"/>
            <a:ext cx="755650" cy="22225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bg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bg2">
                  <a:lumMod val="40000"/>
                  <a:lumOff val="6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cxnSp>
        <p:nvCxnSpPr>
          <p:cNvPr id="12" name="Łącznik prosty 11"/>
          <p:cNvCxnSpPr/>
          <p:nvPr/>
        </p:nvCxnSpPr>
        <p:spPr>
          <a:xfrm rot="10800000">
            <a:off x="5194300" y="2673350"/>
            <a:ext cx="1047750" cy="7239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 rot="10800000">
            <a:off x="4127500" y="1962150"/>
            <a:ext cx="1047750" cy="7239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4" name="Obraz 53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57649" y="1917700"/>
            <a:ext cx="167640" cy="196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Łącznik prosty 14"/>
          <p:cNvCxnSpPr/>
          <p:nvPr/>
        </p:nvCxnSpPr>
        <p:spPr>
          <a:xfrm flipV="1">
            <a:off x="5168900" y="1930400"/>
            <a:ext cx="1073150" cy="7429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6" name="Obraz 15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/>
          <a:stretch>
            <a:fillRect/>
          </a:stretch>
        </p:blipFill>
        <p:spPr bwMode="auto">
          <a:xfrm>
            <a:off x="482600" y="2895600"/>
            <a:ext cx="381586" cy="349151"/>
          </a:xfrm>
          <a:prstGeom prst="rect">
            <a:avLst/>
          </a:prstGeom>
          <a:noFill/>
          <a:ln/>
          <a:effectLst/>
        </p:spPr>
      </p:pic>
      <p:cxnSp>
        <p:nvCxnSpPr>
          <p:cNvPr id="17" name="Łącznik prosty 16"/>
          <p:cNvCxnSpPr/>
          <p:nvPr/>
        </p:nvCxnSpPr>
        <p:spPr>
          <a:xfrm flipV="1">
            <a:off x="4127500" y="2673350"/>
            <a:ext cx="1073150" cy="7429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Prostokąt 17"/>
          <p:cNvSpPr/>
          <p:nvPr/>
        </p:nvSpPr>
        <p:spPr>
          <a:xfrm>
            <a:off x="4819551" y="2552700"/>
            <a:ext cx="755650" cy="22225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bg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bg2">
                  <a:lumMod val="40000"/>
                  <a:lumOff val="6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19" name="Schemat blokowy: opóźnienie 18"/>
          <p:cNvSpPr/>
          <p:nvPr/>
        </p:nvSpPr>
        <p:spPr>
          <a:xfrm>
            <a:off x="6623213" y="1708150"/>
            <a:ext cx="577850" cy="488950"/>
          </a:xfrm>
          <a:prstGeom prst="flowChartDelay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20" name="Schemat blokowy: opóźnienie 19"/>
          <p:cNvSpPr/>
          <p:nvPr/>
        </p:nvSpPr>
        <p:spPr>
          <a:xfrm>
            <a:off x="6623213" y="3130550"/>
            <a:ext cx="577850" cy="488950"/>
          </a:xfrm>
          <a:prstGeom prst="flowChartDelay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grpSp>
        <p:nvGrpSpPr>
          <p:cNvPr id="21" name="Grupa 86"/>
          <p:cNvGrpSpPr>
            <a:grpSpLocks/>
          </p:cNvGrpSpPr>
          <p:nvPr/>
        </p:nvGrpSpPr>
        <p:grpSpPr bwMode="auto">
          <a:xfrm>
            <a:off x="6737350" y="1841500"/>
            <a:ext cx="280988" cy="1601788"/>
            <a:chOff x="7664804" y="2540000"/>
            <a:chExt cx="279993" cy="1601412"/>
          </a:xfrm>
        </p:grpSpPr>
        <p:pic>
          <p:nvPicPr>
            <p:cNvPr id="22" name="Obraz 81" descr="TP_tmp.emf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7664804" y="3962400"/>
              <a:ext cx="279993" cy="1790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Obraz 84" descr="TP_tmp.emf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7664942" y="2540000"/>
              <a:ext cx="279718" cy="1788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24" name="Łącznik prosty 23"/>
          <p:cNvCxnSpPr/>
          <p:nvPr/>
        </p:nvCxnSpPr>
        <p:spPr>
          <a:xfrm>
            <a:off x="6223000" y="1930400"/>
            <a:ext cx="400050" cy="222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Łącznik prosty 24"/>
          <p:cNvCxnSpPr/>
          <p:nvPr/>
        </p:nvCxnSpPr>
        <p:spPr>
          <a:xfrm flipV="1">
            <a:off x="6223000" y="3375025"/>
            <a:ext cx="400050" cy="222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upa 88"/>
          <p:cNvGrpSpPr/>
          <p:nvPr/>
        </p:nvGrpSpPr>
        <p:grpSpPr>
          <a:xfrm>
            <a:off x="6572470" y="1295400"/>
            <a:ext cx="2355191" cy="1733499"/>
            <a:chOff x="6572470" y="1295400"/>
            <a:chExt cx="2355191" cy="1733499"/>
          </a:xfrm>
        </p:grpSpPr>
        <p:pic>
          <p:nvPicPr>
            <p:cNvPr id="27" name="Obraz 26" descr="TP_tmp.emf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4" cstate="print"/>
            <a:stretch>
              <a:fillRect/>
            </a:stretch>
          </p:blipFill>
          <p:spPr bwMode="auto">
            <a:xfrm>
              <a:off x="6616700" y="1295400"/>
              <a:ext cx="2310961" cy="266700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28" name="Obraz 27" descr="TP_tmp.emf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5" cstate="print"/>
            <a:stretch>
              <a:fillRect/>
            </a:stretch>
          </p:blipFill>
          <p:spPr bwMode="auto">
            <a:xfrm>
              <a:off x="6572470" y="2762250"/>
              <a:ext cx="2310521" cy="266649"/>
            </a:xfrm>
            <a:prstGeom prst="rect">
              <a:avLst/>
            </a:prstGeom>
            <a:noFill/>
            <a:ln/>
            <a:effectLst/>
          </p:spPr>
        </p:pic>
      </p:grpSp>
      <p:sp>
        <p:nvSpPr>
          <p:cNvPr id="29" name="pole tekstowe 28"/>
          <p:cNvSpPr txBox="1"/>
          <p:nvPr/>
        </p:nvSpPr>
        <p:spPr>
          <a:xfrm>
            <a:off x="215900" y="4006850"/>
            <a:ext cx="3644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i="1" dirty="0" smtClean="0">
                <a:latin typeface="+mn-lt"/>
              </a:rPr>
              <a:t>n</a:t>
            </a:r>
            <a:r>
              <a:rPr lang="pl-PL" sz="2000" baseline="-25000" dirty="0" smtClean="0">
                <a:latin typeface="+mn-lt"/>
              </a:rPr>
              <a:t>1 </a:t>
            </a:r>
            <a:r>
              <a:rPr lang="pl-PL" sz="2000" dirty="0" smtClean="0">
                <a:solidFill>
                  <a:srgbClr val="000000"/>
                </a:solidFill>
                <a:latin typeface="Times New Roman"/>
              </a:rPr>
              <a:t>and </a:t>
            </a:r>
            <a:r>
              <a:rPr lang="pl-PL" sz="2000" i="1" dirty="0" smtClean="0">
                <a:solidFill>
                  <a:srgbClr val="000000"/>
                </a:solidFill>
                <a:latin typeface="Times New Roman"/>
              </a:rPr>
              <a:t>n</a:t>
            </a:r>
            <a:r>
              <a:rPr lang="pl-PL" sz="2000" baseline="-25000" dirty="0" smtClean="0">
                <a:solidFill>
                  <a:srgbClr val="000000"/>
                </a:solidFill>
                <a:latin typeface="Times New Roman"/>
              </a:rPr>
              <a:t>2</a:t>
            </a:r>
            <a:r>
              <a:rPr lang="pl-PL" sz="20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pl-PL" sz="2000" dirty="0" err="1" smtClean="0">
                <a:solidFill>
                  <a:srgbClr val="000000"/>
                </a:solidFill>
                <a:latin typeface="Times New Roman"/>
              </a:rPr>
              <a:t>are</a:t>
            </a:r>
            <a:r>
              <a:rPr lang="pl-PL" sz="20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pl-PL" sz="2000" dirty="0" err="1" smtClean="0">
                <a:solidFill>
                  <a:srgbClr val="000000"/>
                </a:solidFill>
                <a:latin typeface="Times New Roman"/>
              </a:rPr>
              <a:t>subject</a:t>
            </a:r>
            <a:r>
              <a:rPr lang="pl-PL" sz="2000" dirty="0" smtClean="0">
                <a:solidFill>
                  <a:srgbClr val="000000"/>
                </a:solidFill>
                <a:latin typeface="Times New Roman"/>
              </a:rPr>
              <a:t> to </a:t>
            </a:r>
            <a:r>
              <a:rPr lang="pl-PL" sz="2000" dirty="0" err="1" smtClean="0">
                <a:solidFill>
                  <a:srgbClr val="000000"/>
                </a:solidFill>
                <a:latin typeface="Times New Roman"/>
              </a:rPr>
              <a:t>shot</a:t>
            </a:r>
            <a:r>
              <a:rPr lang="pl-PL" sz="20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pl-PL" sz="2000" dirty="0" err="1" smtClean="0">
                <a:solidFill>
                  <a:srgbClr val="000000"/>
                </a:solidFill>
                <a:latin typeface="Times New Roman"/>
              </a:rPr>
              <a:t>noise</a:t>
            </a:r>
            <a:endParaRPr lang="pl-PL" sz="2000" dirty="0" smtClean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0" name="pole tekstowe 29"/>
          <p:cNvSpPr txBox="1"/>
          <p:nvPr/>
        </p:nvSpPr>
        <p:spPr>
          <a:xfrm>
            <a:off x="215900" y="4540250"/>
            <a:ext cx="3644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err="1" smtClean="0">
                <a:latin typeface="+mn-lt"/>
              </a:rPr>
              <a:t>each</a:t>
            </a:r>
            <a:r>
              <a:rPr lang="pl-PL" sz="2000" dirty="0" smtClean="0">
                <a:latin typeface="+mn-lt"/>
              </a:rPr>
              <a:t> </a:t>
            </a:r>
            <a:r>
              <a:rPr lang="pl-PL" sz="2000" dirty="0" err="1" smtClean="0">
                <a:latin typeface="+mn-lt"/>
              </a:rPr>
              <a:t>measurement</a:t>
            </a:r>
            <a:r>
              <a:rPr lang="pl-PL" sz="2000" dirty="0" smtClean="0">
                <a:latin typeface="+mn-lt"/>
              </a:rPr>
              <a:t> </a:t>
            </a:r>
            <a:r>
              <a:rPr lang="pl-PL" sz="2000" dirty="0" err="1" smtClean="0">
                <a:latin typeface="+mn-lt"/>
              </a:rPr>
              <a:t>yields</a:t>
            </a:r>
            <a:r>
              <a:rPr lang="pl-PL" sz="2000" dirty="0" smtClean="0">
                <a:latin typeface="+mn-lt"/>
              </a:rPr>
              <a:t> a bit </a:t>
            </a:r>
            <a:r>
              <a:rPr lang="pl-PL" sz="2000" dirty="0" err="1" smtClean="0">
                <a:latin typeface="+mn-lt"/>
              </a:rPr>
              <a:t>different</a:t>
            </a:r>
            <a:r>
              <a:rPr lang="pl-PL" sz="2000" dirty="0" smtClean="0">
                <a:latin typeface="+mn-lt"/>
              </a:rPr>
              <a:t> </a:t>
            </a:r>
            <a:r>
              <a:rPr lang="pl-PL" sz="2000" i="1" dirty="0" smtClean="0">
                <a:solidFill>
                  <a:srgbClr val="000000"/>
                </a:solidFill>
                <a:latin typeface="Times New Roman"/>
                <a:sym typeface="Symbol"/>
              </a:rPr>
              <a:t></a:t>
            </a:r>
            <a:endParaRPr lang="pl-PL" sz="2000" i="1" dirty="0" smtClean="0">
              <a:solidFill>
                <a:srgbClr val="000000"/>
              </a:solidFill>
              <a:latin typeface="Times New Roman"/>
            </a:endParaRPr>
          </a:p>
        </p:txBody>
      </p:sp>
      <p:cxnSp>
        <p:nvCxnSpPr>
          <p:cNvPr id="31" name="Łącznik prosty ze strzałką 30"/>
          <p:cNvCxnSpPr/>
          <p:nvPr/>
        </p:nvCxnSpPr>
        <p:spPr>
          <a:xfrm rot="5400000">
            <a:off x="4861719" y="6028531"/>
            <a:ext cx="400050" cy="1588"/>
          </a:xfrm>
          <a:prstGeom prst="straightConnector1">
            <a:avLst/>
          </a:prstGeom>
          <a:ln w="19050" cmpd="sng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Łącznik prosty ze strzałką 31"/>
          <p:cNvCxnSpPr/>
          <p:nvPr/>
        </p:nvCxnSpPr>
        <p:spPr>
          <a:xfrm rot="5400000">
            <a:off x="4772819" y="6028531"/>
            <a:ext cx="400050" cy="1588"/>
          </a:xfrm>
          <a:prstGeom prst="straightConnector1">
            <a:avLst/>
          </a:prstGeom>
          <a:ln w="19050" cmpd="sng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Łącznik prosty ze strzałką 32"/>
          <p:cNvCxnSpPr/>
          <p:nvPr/>
        </p:nvCxnSpPr>
        <p:spPr>
          <a:xfrm rot="5400000">
            <a:off x="4995069" y="6028531"/>
            <a:ext cx="400050" cy="1588"/>
          </a:xfrm>
          <a:prstGeom prst="straightConnector1">
            <a:avLst/>
          </a:prstGeom>
          <a:ln w="19050" cmpd="sng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Łącznik prosty ze strzałką 33"/>
          <p:cNvCxnSpPr/>
          <p:nvPr/>
        </p:nvCxnSpPr>
        <p:spPr>
          <a:xfrm rot="5400000">
            <a:off x="4906169" y="6028531"/>
            <a:ext cx="400050" cy="1588"/>
          </a:xfrm>
          <a:prstGeom prst="straightConnector1">
            <a:avLst/>
          </a:prstGeom>
          <a:ln w="19050" cmpd="sng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Obraz 38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 cstate="print"/>
          <a:stretch>
            <a:fillRect/>
          </a:stretch>
        </p:blipFill>
        <p:spPr bwMode="auto">
          <a:xfrm>
            <a:off x="729875" y="5384800"/>
            <a:ext cx="2129723" cy="476660"/>
          </a:xfrm>
          <a:prstGeom prst="rect">
            <a:avLst/>
          </a:prstGeom>
          <a:noFill/>
          <a:ln/>
          <a:effectLst/>
        </p:spPr>
      </p:pic>
      <p:sp>
        <p:nvSpPr>
          <p:cNvPr id="36" name="pole tekstowe 35"/>
          <p:cNvSpPr txBox="1"/>
          <p:nvPr/>
        </p:nvSpPr>
        <p:spPr>
          <a:xfrm>
            <a:off x="838200" y="6007100"/>
            <a:ext cx="2311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err="1" smtClean="0"/>
              <a:t>Shot</a:t>
            </a:r>
            <a:r>
              <a:rPr lang="pl-PL" sz="2000" dirty="0" smtClean="0"/>
              <a:t> </a:t>
            </a:r>
            <a:r>
              <a:rPr lang="pl-PL" sz="2000" dirty="0" err="1" smtClean="0"/>
              <a:t>noise</a:t>
            </a:r>
            <a:r>
              <a:rPr lang="pl-PL" sz="2000" dirty="0" smtClean="0">
                <a:latin typeface="+mn-lt"/>
              </a:rPr>
              <a:t> </a:t>
            </a:r>
            <a:r>
              <a:rPr lang="pl-PL" sz="2000" dirty="0" err="1" smtClean="0">
                <a:latin typeface="+mn-lt"/>
              </a:rPr>
              <a:t>scaling</a:t>
            </a:r>
            <a:endParaRPr lang="pl-PL" sz="2000" dirty="0" smtClean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7" name="Prostokąt 36"/>
          <p:cNvSpPr/>
          <p:nvPr/>
        </p:nvSpPr>
        <p:spPr>
          <a:xfrm>
            <a:off x="4927600" y="3740150"/>
            <a:ext cx="311150" cy="2489200"/>
          </a:xfrm>
          <a:prstGeom prst="rect">
            <a:avLst/>
          </a:prstGeom>
          <a:solidFill>
            <a:schemeClr val="tx1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ytuł 1"/>
          <p:cNvSpPr txBox="1">
            <a:spLocks/>
          </p:cNvSpPr>
          <p:nvPr/>
        </p:nvSpPr>
        <p:spPr>
          <a:xfrm>
            <a:off x="61156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Classical</a:t>
            </a:r>
            <a:r>
              <a:rPr kumimoji="0" lang="pl-PL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pl-PL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phase</a:t>
            </a:r>
            <a:r>
              <a:rPr kumimoji="0" lang="pl-PL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pl-PL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estimation</a:t>
            </a: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6" grpId="0"/>
      <p:bldP spid="3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rostokąt 53"/>
          <p:cNvSpPr/>
          <p:nvPr/>
        </p:nvSpPr>
        <p:spPr>
          <a:xfrm>
            <a:off x="305611" y="1461255"/>
            <a:ext cx="1512168" cy="20882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Quantum </a:t>
            </a:r>
            <a:r>
              <a:rPr lang="pl-PL" dirty="0" err="1" smtClean="0"/>
              <a:t>phase</a:t>
            </a:r>
            <a:r>
              <a:rPr lang="pl-PL" dirty="0" smtClean="0"/>
              <a:t> </a:t>
            </a:r>
            <a:r>
              <a:rPr lang="pl-PL" dirty="0" err="1" smtClean="0"/>
              <a:t>estimation</a:t>
            </a:r>
            <a:endParaRPr lang="en-US" dirty="0"/>
          </a:p>
        </p:txBody>
      </p:sp>
      <p:pic>
        <p:nvPicPr>
          <p:cNvPr id="16" name="Obraz 15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37659" y="2109327"/>
            <a:ext cx="597706" cy="504056"/>
          </a:xfrm>
          <a:prstGeom prst="rect">
            <a:avLst/>
          </a:prstGeom>
          <a:noFill/>
          <a:ln/>
          <a:effectLst/>
        </p:spPr>
      </p:pic>
      <p:sp>
        <p:nvSpPr>
          <p:cNvPr id="31" name="pole tekstowe 30"/>
          <p:cNvSpPr txBox="1"/>
          <p:nvPr/>
        </p:nvSpPr>
        <p:spPr>
          <a:xfrm>
            <a:off x="126099" y="2829407"/>
            <a:ext cx="1691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/>
              <a:t>state </a:t>
            </a:r>
            <a:r>
              <a:rPr lang="pl-PL" b="1" dirty="0" err="1" smtClean="0"/>
              <a:t>preparation</a:t>
            </a:r>
            <a:endParaRPr lang="en-US" b="1" dirty="0"/>
          </a:p>
        </p:txBody>
      </p:sp>
      <p:grpSp>
        <p:nvGrpSpPr>
          <p:cNvPr id="123" name="Grupa 122"/>
          <p:cNvGrpSpPr/>
          <p:nvPr/>
        </p:nvGrpSpPr>
        <p:grpSpPr>
          <a:xfrm>
            <a:off x="4626091" y="1389247"/>
            <a:ext cx="2232248" cy="2160240"/>
            <a:chOff x="4626091" y="1389247"/>
            <a:chExt cx="2232248" cy="2160240"/>
          </a:xfrm>
        </p:grpSpPr>
        <p:sp>
          <p:nvSpPr>
            <p:cNvPr id="56" name="Prostokąt 55"/>
            <p:cNvSpPr/>
            <p:nvPr/>
          </p:nvSpPr>
          <p:spPr>
            <a:xfrm>
              <a:off x="4626091" y="1389247"/>
              <a:ext cx="2232248" cy="2160240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chemat blokowy: opóźnienie 10"/>
            <p:cNvSpPr/>
            <p:nvPr/>
          </p:nvSpPr>
          <p:spPr>
            <a:xfrm>
              <a:off x="5922235" y="1821295"/>
              <a:ext cx="648072" cy="1152128"/>
            </a:xfrm>
            <a:prstGeom prst="flowChartDelay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3" name="pole tekstowe 42"/>
            <p:cNvSpPr txBox="1"/>
            <p:nvPr/>
          </p:nvSpPr>
          <p:spPr>
            <a:xfrm>
              <a:off x="4842115" y="3045431"/>
              <a:ext cx="19442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b="1" dirty="0" err="1" smtClean="0"/>
                <a:t>measurement</a:t>
              </a:r>
              <a:endParaRPr lang="en-US" b="1" dirty="0"/>
            </a:p>
          </p:txBody>
        </p:sp>
        <p:pic>
          <p:nvPicPr>
            <p:cNvPr id="70" name="Obraz 69" descr="TP_tmp.emf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3" cstate="print"/>
            <a:stretch>
              <a:fillRect/>
            </a:stretch>
          </p:blipFill>
          <p:spPr bwMode="auto">
            <a:xfrm>
              <a:off x="6012160" y="2204864"/>
              <a:ext cx="432046" cy="360758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122" name="Grupa 121"/>
          <p:cNvGrpSpPr/>
          <p:nvPr/>
        </p:nvGrpSpPr>
        <p:grpSpPr>
          <a:xfrm>
            <a:off x="1907704" y="1461255"/>
            <a:ext cx="3819920" cy="2088232"/>
            <a:chOff x="1907704" y="1461255"/>
            <a:chExt cx="3819920" cy="2088232"/>
          </a:xfrm>
        </p:grpSpPr>
        <p:pic>
          <p:nvPicPr>
            <p:cNvPr id="119" name="Obraz 118" descr="TP_tmp.emf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5007750" y="2276872"/>
              <a:ext cx="719874" cy="439123"/>
            </a:xfrm>
            <a:prstGeom prst="rect">
              <a:avLst/>
            </a:prstGeom>
            <a:noFill/>
            <a:ln/>
            <a:effectLst/>
          </p:spPr>
        </p:pic>
        <p:grpSp>
          <p:nvGrpSpPr>
            <p:cNvPr id="121" name="Grupa 120"/>
            <p:cNvGrpSpPr/>
            <p:nvPr/>
          </p:nvGrpSpPr>
          <p:grpSpPr>
            <a:xfrm>
              <a:off x="1907704" y="1461255"/>
              <a:ext cx="2232248" cy="2088232"/>
              <a:chOff x="1907704" y="1461255"/>
              <a:chExt cx="2232248" cy="2088232"/>
            </a:xfrm>
          </p:grpSpPr>
          <p:sp>
            <p:nvSpPr>
              <p:cNvPr id="55" name="Prostokąt 54"/>
              <p:cNvSpPr/>
              <p:nvPr/>
            </p:nvSpPr>
            <p:spPr>
              <a:xfrm>
                <a:off x="2321835" y="1461255"/>
                <a:ext cx="1800200" cy="2088232"/>
              </a:xfrm>
              <a:prstGeom prst="rect">
                <a:avLst/>
              </a:prstGeom>
              <a:solidFill>
                <a:srgbClr val="CCFFC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" name="Łącznik prosty 3"/>
              <p:cNvCxnSpPr/>
              <p:nvPr/>
            </p:nvCxnSpPr>
            <p:spPr bwMode="auto">
              <a:xfrm>
                <a:off x="2430355" y="2037319"/>
                <a:ext cx="1584176" cy="0"/>
              </a:xfrm>
              <a:prstGeom prst="line">
                <a:avLst/>
              </a:prstGeom>
              <a:ln w="28575"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" name="Prostokąt 4"/>
              <p:cNvSpPr/>
              <p:nvPr/>
            </p:nvSpPr>
            <p:spPr>
              <a:xfrm>
                <a:off x="2790395" y="1749287"/>
                <a:ext cx="800100" cy="57785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pl-PL" dirty="0"/>
              </a:p>
            </p:txBody>
          </p:sp>
          <p:cxnSp>
            <p:nvCxnSpPr>
              <p:cNvPr id="8" name="Łącznik prosty 7"/>
              <p:cNvCxnSpPr/>
              <p:nvPr/>
            </p:nvCxnSpPr>
            <p:spPr bwMode="auto">
              <a:xfrm>
                <a:off x="2430355" y="2757399"/>
                <a:ext cx="1512168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pic>
            <p:nvPicPr>
              <p:cNvPr id="9" name="Obraz 8" descr="TP_tmp.emf"/>
              <p:cNvPicPr>
                <a:picLocks noChangeAspect="1"/>
              </p:cNvPicPr>
              <p:nvPr>
                <p:custDataLst>
                  <p:tags r:id="rId8"/>
                </p:custDataLst>
              </p:nvPr>
            </p:nvPicPr>
            <p:blipFill>
              <a:blip r:embed="rId15" cstate="print"/>
              <a:stretch>
                <a:fillRect/>
              </a:stretch>
            </p:blipFill>
            <p:spPr bwMode="auto">
              <a:xfrm>
                <a:off x="3059832" y="1916832"/>
                <a:ext cx="204746" cy="239553"/>
              </a:xfrm>
              <a:prstGeom prst="rect">
                <a:avLst/>
              </a:prstGeom>
              <a:noFill/>
              <a:ln/>
              <a:effectLst/>
            </p:spPr>
          </p:pic>
          <p:sp>
            <p:nvSpPr>
              <p:cNvPr id="40" name="pole tekstowe 39"/>
              <p:cNvSpPr txBox="1"/>
              <p:nvPr/>
            </p:nvSpPr>
            <p:spPr>
              <a:xfrm>
                <a:off x="2195736" y="3068960"/>
                <a:ext cx="19442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b="1" dirty="0" err="1"/>
                  <a:t>s</a:t>
                </a:r>
                <a:r>
                  <a:rPr lang="pl-PL" b="1" dirty="0" err="1" smtClean="0"/>
                  <a:t>ensing</a:t>
                </a:r>
                <a:r>
                  <a:rPr lang="pl-PL" b="1" dirty="0" smtClean="0"/>
                  <a:t> </a:t>
                </a:r>
                <a:endParaRPr lang="en-US" b="1" dirty="0"/>
              </a:p>
            </p:txBody>
          </p:sp>
          <p:cxnSp>
            <p:nvCxnSpPr>
              <p:cNvPr id="59" name="Łącznik prosty ze strzałką 58"/>
              <p:cNvCxnSpPr/>
              <p:nvPr/>
            </p:nvCxnSpPr>
            <p:spPr>
              <a:xfrm>
                <a:off x="1907704" y="2492896"/>
                <a:ext cx="360040" cy="1588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2" name="Łącznik prosty ze strzałką 61"/>
            <p:cNvCxnSpPr/>
            <p:nvPr/>
          </p:nvCxnSpPr>
          <p:spPr>
            <a:xfrm>
              <a:off x="4211960" y="2492896"/>
              <a:ext cx="360040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4" name="Grupa 123"/>
          <p:cNvGrpSpPr/>
          <p:nvPr/>
        </p:nvGrpSpPr>
        <p:grpSpPr>
          <a:xfrm>
            <a:off x="6948264" y="1389247"/>
            <a:ext cx="2070315" cy="2160240"/>
            <a:chOff x="6948264" y="1389247"/>
            <a:chExt cx="2070315" cy="2160240"/>
          </a:xfrm>
        </p:grpSpPr>
        <p:sp>
          <p:nvSpPr>
            <p:cNvPr id="57" name="Prostokąt 56"/>
            <p:cNvSpPr/>
            <p:nvPr/>
          </p:nvSpPr>
          <p:spPr>
            <a:xfrm>
              <a:off x="7362395" y="1389247"/>
              <a:ext cx="1512168" cy="216024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1" name="Obraz 70" descr="TP_tmp.emf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7810020" y="2253343"/>
              <a:ext cx="604625" cy="349042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51" name="pole tekstowe 50"/>
            <p:cNvSpPr txBox="1"/>
            <p:nvPr/>
          </p:nvSpPr>
          <p:spPr>
            <a:xfrm>
              <a:off x="7362395" y="3045431"/>
              <a:ext cx="16561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b="1" dirty="0" err="1" smtClean="0"/>
                <a:t>estimation</a:t>
              </a:r>
              <a:endParaRPr lang="en-US" b="1" dirty="0"/>
            </a:p>
          </p:txBody>
        </p:sp>
        <p:cxnSp>
          <p:nvCxnSpPr>
            <p:cNvPr id="63" name="Łącznik prosty ze strzałką 62"/>
            <p:cNvCxnSpPr/>
            <p:nvPr/>
          </p:nvCxnSpPr>
          <p:spPr>
            <a:xfrm>
              <a:off x="6948264" y="2492896"/>
              <a:ext cx="360040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3" name="Obraz 72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23528" y="3861048"/>
            <a:ext cx="8432728" cy="434340"/>
          </a:xfrm>
          <a:prstGeom prst="rect">
            <a:avLst/>
          </a:prstGeom>
          <a:noFill/>
          <a:ln/>
          <a:effectLst/>
        </p:spPr>
      </p:pic>
      <p:pic>
        <p:nvPicPr>
          <p:cNvPr id="117" name="Obraz 116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95984" y="4581128"/>
            <a:ext cx="7333698" cy="824804"/>
          </a:xfrm>
          <a:prstGeom prst="rect">
            <a:avLst/>
          </a:prstGeom>
          <a:noFill/>
          <a:ln/>
          <a:effectLst/>
        </p:spPr>
      </p:pic>
      <p:grpSp>
        <p:nvGrpSpPr>
          <p:cNvPr id="125" name="Grupa 124"/>
          <p:cNvGrpSpPr/>
          <p:nvPr/>
        </p:nvGrpSpPr>
        <p:grpSpPr>
          <a:xfrm>
            <a:off x="1043608" y="5157192"/>
            <a:ext cx="3240360" cy="862935"/>
            <a:chOff x="1043608" y="5157192"/>
            <a:chExt cx="3240360" cy="862935"/>
          </a:xfrm>
        </p:grpSpPr>
        <p:sp>
          <p:nvSpPr>
            <p:cNvPr id="79" name="pole tekstowe 78"/>
            <p:cNvSpPr txBox="1"/>
            <p:nvPr/>
          </p:nvSpPr>
          <p:spPr>
            <a:xfrm>
              <a:off x="1043608" y="5589240"/>
              <a:ext cx="23114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200" dirty="0"/>
                <a:t>a</a:t>
              </a:r>
              <a:r>
                <a:rPr lang="pl-PL" sz="2200" dirty="0" smtClean="0"/>
                <a:t> priori </a:t>
              </a:r>
              <a:r>
                <a:rPr lang="pl-PL" sz="2200" dirty="0" err="1" smtClean="0"/>
                <a:t>knowledge</a:t>
              </a:r>
              <a:endParaRPr lang="pl-PL" sz="2200" dirty="0" smtClean="0">
                <a:solidFill>
                  <a:srgbClr val="000000"/>
                </a:solidFill>
                <a:latin typeface="Times New Roman"/>
              </a:endParaRPr>
            </a:p>
          </p:txBody>
        </p:sp>
        <p:cxnSp>
          <p:nvCxnSpPr>
            <p:cNvPr id="81" name="Łącznik prosty ze strzałką 80"/>
            <p:cNvCxnSpPr/>
            <p:nvPr/>
          </p:nvCxnSpPr>
          <p:spPr>
            <a:xfrm flipV="1">
              <a:off x="3203848" y="5157192"/>
              <a:ext cx="1080120" cy="504056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6" name="Grupa 125"/>
          <p:cNvGrpSpPr/>
          <p:nvPr/>
        </p:nvGrpSpPr>
        <p:grpSpPr>
          <a:xfrm>
            <a:off x="4177541" y="5157192"/>
            <a:ext cx="1524104" cy="838882"/>
            <a:chOff x="4177541" y="5157192"/>
            <a:chExt cx="1524104" cy="838882"/>
          </a:xfrm>
        </p:grpSpPr>
        <p:pic>
          <p:nvPicPr>
            <p:cNvPr id="120" name="Obraz 119" descr="TP_tmp.emf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4177541" y="5661247"/>
              <a:ext cx="1524104" cy="334827"/>
            </a:xfrm>
            <a:prstGeom prst="rect">
              <a:avLst/>
            </a:prstGeom>
            <a:noFill/>
            <a:ln/>
            <a:effectLst/>
          </p:spPr>
        </p:pic>
        <p:cxnSp>
          <p:nvCxnSpPr>
            <p:cNvPr id="87" name="Łącznik prosty ze strzałką 86"/>
            <p:cNvCxnSpPr/>
            <p:nvPr/>
          </p:nvCxnSpPr>
          <p:spPr>
            <a:xfrm rot="5400000" flipH="1" flipV="1">
              <a:off x="5148064" y="5229200"/>
              <a:ext cx="432048" cy="28803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7" name="Grupa 126"/>
          <p:cNvGrpSpPr/>
          <p:nvPr/>
        </p:nvGrpSpPr>
        <p:grpSpPr>
          <a:xfrm>
            <a:off x="6259353" y="5157191"/>
            <a:ext cx="1952633" cy="899588"/>
            <a:chOff x="6259353" y="5157191"/>
            <a:chExt cx="1952633" cy="899588"/>
          </a:xfrm>
        </p:grpSpPr>
        <p:cxnSp>
          <p:nvCxnSpPr>
            <p:cNvPr id="100" name="Łącznik prosty ze strzałką 99"/>
            <p:cNvCxnSpPr/>
            <p:nvPr/>
          </p:nvCxnSpPr>
          <p:spPr>
            <a:xfrm rot="16200000" flipV="1">
              <a:off x="7162309" y="5159170"/>
              <a:ext cx="288031" cy="28407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3" name="Obraz 112" descr="TP_tmp.emf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2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6259353" y="5476664"/>
              <a:ext cx="1952633" cy="580115"/>
            </a:xfrm>
            <a:prstGeom prst="rect">
              <a:avLst/>
            </a:prstGeom>
            <a:noFill/>
            <a:ln/>
            <a:effectLst/>
          </p:spPr>
        </p:pic>
      </p:grpSp>
      <p:sp>
        <p:nvSpPr>
          <p:cNvPr id="110" name="pole tekstowe 109"/>
          <p:cNvSpPr txBox="1"/>
          <p:nvPr/>
        </p:nvSpPr>
        <p:spPr>
          <a:xfrm>
            <a:off x="1835696" y="6093296"/>
            <a:ext cx="5832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/>
              <a:t>In general a </a:t>
            </a:r>
            <a:r>
              <a:rPr lang="pl-PL" sz="3200" b="1" dirty="0" err="1" smtClean="0"/>
              <a:t>very</a:t>
            </a:r>
            <a:r>
              <a:rPr lang="pl-PL" sz="3200" b="1" dirty="0" smtClean="0"/>
              <a:t> </a:t>
            </a:r>
            <a:r>
              <a:rPr lang="pl-PL" sz="3200" b="1" dirty="0" err="1" smtClean="0"/>
              <a:t>hard</a:t>
            </a:r>
            <a:r>
              <a:rPr lang="pl-PL" sz="3200" b="1" dirty="0" smtClean="0"/>
              <a:t> problem!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Łącznik prosty 4"/>
          <p:cNvCxnSpPr/>
          <p:nvPr/>
        </p:nvCxnSpPr>
        <p:spPr>
          <a:xfrm rot="5400000">
            <a:off x="2087724" y="3825044"/>
            <a:ext cx="496855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ole tekstowe 5"/>
          <p:cNvSpPr txBox="1"/>
          <p:nvPr/>
        </p:nvSpPr>
        <p:spPr>
          <a:xfrm>
            <a:off x="539552" y="764704"/>
            <a:ext cx="4032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dirty="0" err="1" smtClean="0"/>
              <a:t>Local</a:t>
            </a:r>
            <a:r>
              <a:rPr lang="pl-PL" sz="4000" b="1" dirty="0" smtClean="0"/>
              <a:t> </a:t>
            </a:r>
            <a:r>
              <a:rPr lang="pl-PL" sz="4000" b="1" dirty="0" err="1" smtClean="0"/>
              <a:t>approach</a:t>
            </a:r>
            <a:endParaRPr lang="pl-PL" sz="4000" b="1" dirty="0" smtClean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4965440" y="742122"/>
            <a:ext cx="3995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dirty="0" smtClean="0"/>
              <a:t>Global </a:t>
            </a:r>
            <a:r>
              <a:rPr lang="pl-PL" sz="4000" b="1" dirty="0" err="1" smtClean="0"/>
              <a:t>approach</a:t>
            </a:r>
            <a:endParaRPr lang="pl-PL" sz="4000" b="1" dirty="0" smtClean="0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30" name="Obraz 29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364365" y="100677"/>
            <a:ext cx="6159730" cy="824982"/>
          </a:xfrm>
          <a:prstGeom prst="rect">
            <a:avLst/>
          </a:prstGeom>
          <a:noFill/>
          <a:ln/>
          <a:effectLst/>
        </p:spPr>
      </p:pic>
      <p:grpSp>
        <p:nvGrpSpPr>
          <p:cNvPr id="57" name="Grupa 56"/>
          <p:cNvGrpSpPr/>
          <p:nvPr/>
        </p:nvGrpSpPr>
        <p:grpSpPr>
          <a:xfrm>
            <a:off x="124815" y="1497496"/>
            <a:ext cx="4248472" cy="1186211"/>
            <a:chOff x="124815" y="1497496"/>
            <a:chExt cx="4248472" cy="1186211"/>
          </a:xfrm>
        </p:grpSpPr>
        <p:sp>
          <p:nvSpPr>
            <p:cNvPr id="10" name="pole tekstowe 9"/>
            <p:cNvSpPr txBox="1"/>
            <p:nvPr/>
          </p:nvSpPr>
          <p:spPr>
            <a:xfrm>
              <a:off x="124815" y="1497496"/>
              <a:ext cx="424847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200" dirty="0" smtClean="0"/>
                <a:t>we want to </a:t>
              </a:r>
              <a:r>
                <a:rPr lang="pl-PL" sz="2200" dirty="0" err="1" smtClean="0"/>
                <a:t>sense</a:t>
              </a:r>
              <a:r>
                <a:rPr lang="pl-PL" sz="2200" dirty="0" smtClean="0"/>
                <a:t> </a:t>
              </a:r>
              <a:r>
                <a:rPr lang="pl-PL" sz="2200" dirty="0" err="1" smtClean="0"/>
                <a:t>small</a:t>
              </a:r>
              <a:r>
                <a:rPr lang="pl-PL" sz="2200" dirty="0" smtClean="0"/>
                <a:t> </a:t>
              </a:r>
              <a:r>
                <a:rPr lang="pl-PL" sz="2200" dirty="0" err="1" smtClean="0"/>
                <a:t>fluctuations</a:t>
              </a:r>
              <a:r>
                <a:rPr lang="pl-PL" sz="2200" dirty="0" smtClean="0"/>
                <a:t> </a:t>
              </a:r>
              <a:r>
                <a:rPr lang="pl-PL" sz="2200" dirty="0" err="1" smtClean="0"/>
                <a:t>around</a:t>
              </a:r>
              <a:r>
                <a:rPr lang="pl-PL" sz="2200" dirty="0" smtClean="0"/>
                <a:t> a </a:t>
              </a:r>
              <a:r>
                <a:rPr lang="pl-PL" sz="2200" dirty="0" err="1" smtClean="0"/>
                <a:t>known</a:t>
              </a:r>
              <a:r>
                <a:rPr lang="pl-PL" sz="2200" dirty="0" smtClean="0"/>
                <a:t> </a:t>
              </a:r>
              <a:r>
                <a:rPr lang="pl-PL" sz="2200" dirty="0" err="1" smtClean="0"/>
                <a:t>phase</a:t>
              </a:r>
              <a:endParaRPr lang="pl-PL" sz="2200" dirty="0" smtClean="0">
                <a:solidFill>
                  <a:srgbClr val="000000"/>
                </a:solidFill>
                <a:latin typeface="Times New Roman"/>
              </a:endParaRPr>
            </a:p>
          </p:txBody>
        </p:sp>
        <p:pic>
          <p:nvPicPr>
            <p:cNvPr id="17" name="Obraz 16" descr="TP_tmp.emf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971600" y="2348880"/>
              <a:ext cx="2287072" cy="334827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58" name="Grupa 57"/>
          <p:cNvGrpSpPr/>
          <p:nvPr/>
        </p:nvGrpSpPr>
        <p:grpSpPr>
          <a:xfrm>
            <a:off x="4584239" y="1483566"/>
            <a:ext cx="4248472" cy="1222734"/>
            <a:chOff x="4584239" y="1483566"/>
            <a:chExt cx="4248472" cy="1222734"/>
          </a:xfrm>
        </p:grpSpPr>
        <p:sp>
          <p:nvSpPr>
            <p:cNvPr id="15" name="pole tekstowe 14"/>
            <p:cNvSpPr txBox="1"/>
            <p:nvPr/>
          </p:nvSpPr>
          <p:spPr>
            <a:xfrm>
              <a:off x="4584239" y="1483566"/>
              <a:ext cx="424847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200" dirty="0" smtClean="0"/>
                <a:t>no a priori </a:t>
              </a:r>
              <a:r>
                <a:rPr lang="pl-PL" sz="2200" dirty="0" err="1" smtClean="0"/>
                <a:t>knowledge</a:t>
              </a:r>
              <a:r>
                <a:rPr lang="pl-PL" sz="2200" dirty="0" smtClean="0"/>
                <a:t> </a:t>
              </a:r>
              <a:r>
                <a:rPr lang="pl-PL" sz="2200" dirty="0" err="1" smtClean="0"/>
                <a:t>about</a:t>
              </a:r>
              <a:r>
                <a:rPr lang="pl-PL" sz="2200" dirty="0" smtClean="0"/>
                <a:t> </a:t>
              </a:r>
              <a:r>
                <a:rPr lang="pl-PL" sz="2200" dirty="0" err="1" smtClean="0"/>
                <a:t>the</a:t>
              </a:r>
              <a:r>
                <a:rPr lang="pl-PL" sz="2200" dirty="0" smtClean="0"/>
                <a:t> </a:t>
              </a:r>
              <a:r>
                <a:rPr lang="pl-PL" sz="2200" dirty="0" err="1" smtClean="0"/>
                <a:t>phase</a:t>
              </a:r>
              <a:endParaRPr lang="pl-PL" sz="2200" dirty="0" smtClean="0">
                <a:solidFill>
                  <a:srgbClr val="000000"/>
                </a:solidFill>
                <a:latin typeface="Times New Roman"/>
              </a:endParaRPr>
            </a:p>
          </p:txBody>
        </p:sp>
        <p:pic>
          <p:nvPicPr>
            <p:cNvPr id="19" name="Obraz 18" descr="TP_tmp.emf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5880856" y="2065918"/>
              <a:ext cx="1403349" cy="640382"/>
            </a:xfrm>
            <a:prstGeom prst="rect">
              <a:avLst/>
            </a:prstGeom>
            <a:noFill/>
            <a:ln/>
            <a:effectLst/>
          </p:spPr>
        </p:pic>
      </p:grpSp>
      <p:sp>
        <p:nvSpPr>
          <p:cNvPr id="22" name="pole tekstowe 21"/>
          <p:cNvSpPr txBox="1"/>
          <p:nvPr/>
        </p:nvSpPr>
        <p:spPr>
          <a:xfrm>
            <a:off x="4572000" y="2852936"/>
            <a:ext cx="457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200" b="1" dirty="0" err="1" smtClean="0"/>
              <a:t>Tool</a:t>
            </a:r>
            <a:r>
              <a:rPr lang="pl-PL" sz="2200" b="1" dirty="0" smtClean="0"/>
              <a:t>: </a:t>
            </a:r>
            <a:r>
              <a:rPr lang="pl-PL" sz="2200" dirty="0" err="1" smtClean="0"/>
              <a:t>Symmetry</a:t>
            </a:r>
            <a:r>
              <a:rPr lang="pl-PL" sz="2200" dirty="0"/>
              <a:t> </a:t>
            </a:r>
            <a:r>
              <a:rPr lang="pl-PL" sz="2200" dirty="0" err="1" smtClean="0"/>
              <a:t>implies</a:t>
            </a:r>
            <a:r>
              <a:rPr lang="pl-PL" sz="2200" dirty="0" smtClean="0"/>
              <a:t> a </a:t>
            </a:r>
            <a:r>
              <a:rPr lang="pl-PL" sz="2200" dirty="0" err="1" smtClean="0"/>
              <a:t>simple</a:t>
            </a:r>
            <a:r>
              <a:rPr lang="pl-PL" sz="2200" dirty="0" smtClean="0"/>
              <a:t> </a:t>
            </a:r>
            <a:r>
              <a:rPr lang="pl-PL" sz="2200" dirty="0" err="1" smtClean="0"/>
              <a:t>structure</a:t>
            </a:r>
            <a:r>
              <a:rPr lang="pl-PL" sz="2200" dirty="0" smtClean="0"/>
              <a:t> of </a:t>
            </a:r>
            <a:r>
              <a:rPr lang="pl-PL" sz="2200" dirty="0" err="1" smtClean="0"/>
              <a:t>the</a:t>
            </a:r>
            <a:r>
              <a:rPr lang="pl-PL" sz="2200" dirty="0" smtClean="0"/>
              <a:t> </a:t>
            </a:r>
            <a:r>
              <a:rPr lang="pl-PL" sz="2200" dirty="0" err="1" smtClean="0"/>
              <a:t>optimal</a:t>
            </a:r>
            <a:r>
              <a:rPr lang="pl-PL" sz="2200" dirty="0" smtClean="0"/>
              <a:t> </a:t>
            </a:r>
            <a:r>
              <a:rPr lang="pl-PL" sz="2200" dirty="0" err="1" smtClean="0"/>
              <a:t>measurement</a:t>
            </a:r>
            <a:endParaRPr lang="pl-PL" sz="2200" dirty="0" smtClean="0">
              <a:solidFill>
                <a:srgbClr val="000000"/>
              </a:solidFill>
              <a:latin typeface="Times New Roman"/>
            </a:endParaRPr>
          </a:p>
        </p:txBody>
      </p:sp>
      <p:grpSp>
        <p:nvGrpSpPr>
          <p:cNvPr id="59" name="Grupa 58"/>
          <p:cNvGrpSpPr/>
          <p:nvPr/>
        </p:nvGrpSpPr>
        <p:grpSpPr>
          <a:xfrm>
            <a:off x="99595" y="2873490"/>
            <a:ext cx="4248472" cy="1390274"/>
            <a:chOff x="99595" y="2873490"/>
            <a:chExt cx="4248472" cy="1390274"/>
          </a:xfrm>
        </p:grpSpPr>
        <p:sp>
          <p:nvSpPr>
            <p:cNvPr id="21" name="pole tekstowe 20"/>
            <p:cNvSpPr txBox="1"/>
            <p:nvPr/>
          </p:nvSpPr>
          <p:spPr>
            <a:xfrm>
              <a:off x="99595" y="2873490"/>
              <a:ext cx="424847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200" b="1" dirty="0" err="1" smtClean="0"/>
                <a:t>Tool</a:t>
              </a:r>
              <a:r>
                <a:rPr lang="pl-PL" sz="2200" b="1" dirty="0" smtClean="0"/>
                <a:t>: </a:t>
              </a:r>
              <a:r>
                <a:rPr lang="pl-PL" sz="2200" dirty="0" smtClean="0"/>
                <a:t>Fisher </a:t>
              </a:r>
              <a:r>
                <a:rPr lang="pl-PL" sz="2200" dirty="0" err="1" smtClean="0"/>
                <a:t>Information</a:t>
              </a:r>
              <a:r>
                <a:rPr lang="pl-PL" sz="2200" dirty="0" smtClean="0"/>
                <a:t>, </a:t>
              </a:r>
              <a:r>
                <a:rPr lang="pl-PL" sz="2200" dirty="0" err="1" smtClean="0"/>
                <a:t>Cramer-Rao</a:t>
              </a:r>
              <a:r>
                <a:rPr lang="pl-PL" sz="2200" dirty="0" smtClean="0"/>
                <a:t> </a:t>
              </a:r>
              <a:r>
                <a:rPr lang="pl-PL" sz="2200" dirty="0" err="1" smtClean="0"/>
                <a:t>bound</a:t>
              </a:r>
              <a:endParaRPr lang="pl-PL" sz="2200" dirty="0" smtClean="0">
                <a:solidFill>
                  <a:srgbClr val="000000"/>
                </a:solidFill>
                <a:latin typeface="Times New Roman"/>
              </a:endParaRPr>
            </a:p>
          </p:txBody>
        </p:sp>
        <p:pic>
          <p:nvPicPr>
            <p:cNvPr id="32" name="Obraz 31" descr="TP_tmp.emf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1619672" y="3356992"/>
              <a:ext cx="1168700" cy="609492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39" name="Obraz 38" descr="TP_tmp.emf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539552" y="3933056"/>
              <a:ext cx="3657608" cy="330708"/>
            </a:xfrm>
            <a:prstGeom prst="rect">
              <a:avLst/>
            </a:prstGeom>
            <a:noFill/>
            <a:ln/>
            <a:effectLst/>
          </p:spPr>
        </p:pic>
      </p:grpSp>
      <p:sp>
        <p:nvSpPr>
          <p:cNvPr id="45" name="pole tekstowe 44"/>
          <p:cNvSpPr txBox="1"/>
          <p:nvPr/>
        </p:nvSpPr>
        <p:spPr>
          <a:xfrm>
            <a:off x="3093030" y="6289981"/>
            <a:ext cx="30380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/>
              <a:t>Heisenberg </a:t>
            </a:r>
            <a:r>
              <a:rPr lang="pl-PL" sz="2800" b="1" dirty="0" err="1" smtClean="0"/>
              <a:t>scaling</a:t>
            </a:r>
            <a:endParaRPr lang="pl-PL" sz="2800" dirty="0" smtClean="0">
              <a:solidFill>
                <a:srgbClr val="000000"/>
              </a:solidFill>
              <a:latin typeface="Times New Roman"/>
            </a:endParaRPr>
          </a:p>
        </p:txBody>
      </p:sp>
      <p:grpSp>
        <p:nvGrpSpPr>
          <p:cNvPr id="65" name="Grupa 64"/>
          <p:cNvGrpSpPr/>
          <p:nvPr/>
        </p:nvGrpSpPr>
        <p:grpSpPr>
          <a:xfrm>
            <a:off x="117716" y="4450769"/>
            <a:ext cx="4438529" cy="1918985"/>
            <a:chOff x="117716" y="4450769"/>
            <a:chExt cx="4438529" cy="1918985"/>
          </a:xfrm>
        </p:grpSpPr>
        <p:grpSp>
          <p:nvGrpSpPr>
            <p:cNvPr id="63" name="Grupa 62"/>
            <p:cNvGrpSpPr/>
            <p:nvPr/>
          </p:nvGrpSpPr>
          <p:grpSpPr>
            <a:xfrm>
              <a:off x="2843808" y="5013176"/>
              <a:ext cx="1584176" cy="648072"/>
              <a:chOff x="2843808" y="5013176"/>
              <a:chExt cx="1584176" cy="648072"/>
            </a:xfrm>
          </p:grpSpPr>
          <p:sp>
            <p:nvSpPr>
              <p:cNvPr id="43" name="Prostokąt 42"/>
              <p:cNvSpPr/>
              <p:nvPr/>
            </p:nvSpPr>
            <p:spPr>
              <a:xfrm>
                <a:off x="2843808" y="5013176"/>
                <a:ext cx="1584176" cy="648072"/>
              </a:xfrm>
              <a:prstGeom prst="rect">
                <a:avLst/>
              </a:prstGeom>
              <a:solidFill>
                <a:srgbClr val="CCFFC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42" name="Obraz 41" descr="TP_tmp.emf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1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 bwMode="auto">
              <a:xfrm>
                <a:off x="3059832" y="5085184"/>
                <a:ext cx="990856" cy="533539"/>
              </a:xfrm>
              <a:prstGeom prst="rect">
                <a:avLst/>
              </a:prstGeom>
              <a:noFill/>
              <a:ln/>
              <a:effectLst/>
            </p:spPr>
          </p:pic>
        </p:grpSp>
        <p:grpSp>
          <p:nvGrpSpPr>
            <p:cNvPr id="64" name="Grupa 63"/>
            <p:cNvGrpSpPr/>
            <p:nvPr/>
          </p:nvGrpSpPr>
          <p:grpSpPr>
            <a:xfrm>
              <a:off x="117716" y="4450769"/>
              <a:ext cx="4438529" cy="1918985"/>
              <a:chOff x="117716" y="4450769"/>
              <a:chExt cx="4438529" cy="1918985"/>
            </a:xfrm>
          </p:grpSpPr>
          <p:grpSp>
            <p:nvGrpSpPr>
              <p:cNvPr id="60" name="Grupa 59"/>
              <p:cNvGrpSpPr/>
              <p:nvPr/>
            </p:nvGrpSpPr>
            <p:grpSpPr>
              <a:xfrm>
                <a:off x="117716" y="4450769"/>
                <a:ext cx="4248472" cy="1183057"/>
                <a:chOff x="117716" y="4450769"/>
                <a:chExt cx="4248472" cy="1183057"/>
              </a:xfrm>
            </p:grpSpPr>
            <p:pic>
              <p:nvPicPr>
                <p:cNvPr id="28" name="Obraz 27" descr="TP_tmp.emf"/>
                <p:cNvPicPr>
                  <a:picLocks noChangeAspect="1"/>
                </p:cNvPicPr>
                <p:nvPr>
                  <p:custDataLst>
                    <p:tags r:id="rId5"/>
                  </p:custDataLst>
                </p:nvPr>
              </p:nvPicPr>
              <p:blipFill>
                <a:blip r:embed="rId19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 bwMode="auto">
                <a:xfrm>
                  <a:off x="179512" y="5085184"/>
                  <a:ext cx="2537465" cy="548642"/>
                </a:xfrm>
                <a:prstGeom prst="rect">
                  <a:avLst/>
                </a:prstGeom>
                <a:no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pic>
            <p:sp>
              <p:nvSpPr>
                <p:cNvPr id="40" name="pole tekstowe 39"/>
                <p:cNvSpPr txBox="1"/>
                <p:nvPr/>
              </p:nvSpPr>
              <p:spPr>
                <a:xfrm>
                  <a:off x="117716" y="4450769"/>
                  <a:ext cx="4248472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l-PL" sz="2200" dirty="0" err="1" smtClean="0"/>
                    <a:t>The</a:t>
                  </a:r>
                  <a:r>
                    <a:rPr lang="pl-PL" sz="2200" dirty="0" smtClean="0"/>
                    <a:t> </a:t>
                  </a:r>
                  <a:r>
                    <a:rPr lang="pl-PL" sz="2200" dirty="0" err="1" smtClean="0"/>
                    <a:t>optimal</a:t>
                  </a:r>
                  <a:r>
                    <a:rPr lang="pl-PL" sz="2200" dirty="0" smtClean="0"/>
                    <a:t> N </a:t>
                  </a:r>
                  <a:r>
                    <a:rPr lang="pl-PL" sz="2200" dirty="0" err="1" smtClean="0"/>
                    <a:t>photon</a:t>
                  </a:r>
                  <a:r>
                    <a:rPr lang="pl-PL" sz="2200" dirty="0" smtClean="0"/>
                    <a:t> state:</a:t>
                  </a:r>
                  <a:endParaRPr lang="pl-PL" sz="2200" dirty="0" smtClean="0">
                    <a:solidFill>
                      <a:srgbClr val="000000"/>
                    </a:solidFill>
                    <a:latin typeface="Times New Roman"/>
                  </a:endParaRPr>
                </a:p>
              </p:txBody>
            </p:sp>
          </p:grpSp>
          <p:sp>
            <p:nvSpPr>
              <p:cNvPr id="46" name="Prostokąt 45"/>
              <p:cNvSpPr/>
              <p:nvPr/>
            </p:nvSpPr>
            <p:spPr>
              <a:xfrm>
                <a:off x="136375" y="5784979"/>
                <a:ext cx="4419870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600" dirty="0"/>
                  <a:t>J. J. . Bollinger, W. M. </a:t>
                </a:r>
                <a:r>
                  <a:rPr lang="en-US" sz="1600" dirty="0" err="1"/>
                  <a:t>Itano</a:t>
                </a:r>
                <a:r>
                  <a:rPr lang="en-US" sz="1600" dirty="0"/>
                  <a:t>, D. J. </a:t>
                </a:r>
                <a:r>
                  <a:rPr lang="en-US" sz="1600" dirty="0" err="1"/>
                  <a:t>Wineland</a:t>
                </a:r>
                <a:r>
                  <a:rPr lang="en-US" sz="1600" dirty="0"/>
                  <a:t>, and</a:t>
                </a:r>
              </a:p>
              <a:p>
                <a:r>
                  <a:rPr lang="en-US" sz="1600" dirty="0"/>
                  <a:t>D. J. </a:t>
                </a:r>
                <a:r>
                  <a:rPr lang="en-US" sz="1600" dirty="0" err="1"/>
                  <a:t>Heinzen</a:t>
                </a:r>
                <a:r>
                  <a:rPr lang="en-US" sz="1600" i="1" dirty="0"/>
                  <a:t>, Phys. Rev. A </a:t>
                </a:r>
                <a:r>
                  <a:rPr lang="en-US" sz="1600" b="1" dirty="0"/>
                  <a:t>54</a:t>
                </a:r>
                <a:r>
                  <a:rPr lang="en-US" sz="1600" dirty="0"/>
                  <a:t>, R4649 (1996).</a:t>
                </a:r>
              </a:p>
            </p:txBody>
          </p:sp>
        </p:grpSp>
      </p:grpSp>
      <p:grpSp>
        <p:nvGrpSpPr>
          <p:cNvPr id="67" name="Grupa 66"/>
          <p:cNvGrpSpPr/>
          <p:nvPr/>
        </p:nvGrpSpPr>
        <p:grpSpPr>
          <a:xfrm>
            <a:off x="4593297" y="3645024"/>
            <a:ext cx="4679573" cy="2711478"/>
            <a:chOff x="4593297" y="3645024"/>
            <a:chExt cx="4679573" cy="2711478"/>
          </a:xfrm>
        </p:grpSpPr>
        <p:pic>
          <p:nvPicPr>
            <p:cNvPr id="48" name="Obraz 47" descr="TP_tmp.emf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20" cstate="print"/>
            <a:stretch>
              <a:fillRect/>
            </a:stretch>
          </p:blipFill>
          <p:spPr bwMode="auto">
            <a:xfrm>
              <a:off x="6444208" y="3645024"/>
              <a:ext cx="2263145" cy="685802"/>
            </a:xfrm>
            <a:prstGeom prst="rect">
              <a:avLst/>
            </a:prstGeom>
            <a:noFill/>
            <a:ln/>
            <a:effectLst/>
          </p:spPr>
        </p:pic>
        <p:grpSp>
          <p:nvGrpSpPr>
            <p:cNvPr id="66" name="Grupa 65"/>
            <p:cNvGrpSpPr/>
            <p:nvPr/>
          </p:nvGrpSpPr>
          <p:grpSpPr>
            <a:xfrm>
              <a:off x="4593297" y="3752190"/>
              <a:ext cx="4679573" cy="2604312"/>
              <a:chOff x="4593297" y="3752190"/>
              <a:chExt cx="4679573" cy="2604312"/>
            </a:xfrm>
          </p:grpSpPr>
          <p:grpSp>
            <p:nvGrpSpPr>
              <p:cNvPr id="61" name="Grupa 60"/>
              <p:cNvGrpSpPr/>
              <p:nvPr/>
            </p:nvGrpSpPr>
            <p:grpSpPr>
              <a:xfrm>
                <a:off x="4593297" y="3752190"/>
                <a:ext cx="4248472" cy="1119721"/>
                <a:chOff x="4593297" y="3752190"/>
                <a:chExt cx="4248472" cy="1119721"/>
              </a:xfrm>
            </p:grpSpPr>
            <p:sp>
              <p:nvSpPr>
                <p:cNvPr id="47" name="pole tekstowe 46"/>
                <p:cNvSpPr txBox="1"/>
                <p:nvPr/>
              </p:nvSpPr>
              <p:spPr>
                <a:xfrm>
                  <a:off x="4593297" y="3752190"/>
                  <a:ext cx="4248472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l-PL" sz="2200" dirty="0" err="1" smtClean="0"/>
                    <a:t>Optimal</a:t>
                  </a:r>
                  <a:r>
                    <a:rPr lang="pl-PL" sz="2200" dirty="0" smtClean="0"/>
                    <a:t> state:</a:t>
                  </a:r>
                  <a:endParaRPr lang="pl-PL" sz="2200" dirty="0" smtClean="0">
                    <a:solidFill>
                      <a:srgbClr val="000000"/>
                    </a:solidFill>
                    <a:latin typeface="Times New Roman"/>
                  </a:endParaRPr>
                </a:p>
              </p:txBody>
            </p:sp>
            <p:pic>
              <p:nvPicPr>
                <p:cNvPr id="53" name="Obraz 52" descr="TP_tmp.emf"/>
                <p:cNvPicPr>
                  <a:picLocks noChangeAspect="1"/>
                </p:cNvPicPr>
                <p:nvPr>
                  <p:custDataLst>
                    <p:tags r:id="rId4"/>
                  </p:custDataLst>
                </p:nvPr>
              </p:nvPicPr>
              <p:blipFill>
                <a:blip r:embed="rId21" cstate="print"/>
                <a:stretch>
                  <a:fillRect/>
                </a:stretch>
              </p:blipFill>
              <p:spPr bwMode="auto">
                <a:xfrm>
                  <a:off x="5364088" y="4437112"/>
                  <a:ext cx="2423631" cy="434799"/>
                </a:xfrm>
                <a:prstGeom prst="rect">
                  <a:avLst/>
                </a:prstGeom>
                <a:noFill/>
                <a:ln/>
                <a:effectLst/>
              </p:spPr>
            </p:pic>
          </p:grpSp>
          <p:grpSp>
            <p:nvGrpSpPr>
              <p:cNvPr id="62" name="Grupa 61"/>
              <p:cNvGrpSpPr/>
              <p:nvPr/>
            </p:nvGrpSpPr>
            <p:grpSpPr>
              <a:xfrm>
                <a:off x="5796136" y="5013176"/>
                <a:ext cx="1872208" cy="648072"/>
                <a:chOff x="5796136" y="5013176"/>
                <a:chExt cx="1872208" cy="648072"/>
              </a:xfrm>
            </p:grpSpPr>
            <p:sp>
              <p:nvSpPr>
                <p:cNvPr id="51" name="Prostokąt 50"/>
                <p:cNvSpPr/>
                <p:nvPr/>
              </p:nvSpPr>
              <p:spPr>
                <a:xfrm>
                  <a:off x="5796136" y="5013176"/>
                  <a:ext cx="1872208" cy="648072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55" name="Obraz 54" descr="TP_tmp.emf"/>
                <p:cNvPicPr>
                  <a:picLocks noChangeAspect="1"/>
                </p:cNvPicPr>
                <p:nvPr>
                  <p:custDataLst>
                    <p:tags r:id="rId3"/>
                  </p:custDataLst>
                </p:nvPr>
              </p:nvPicPr>
              <p:blipFill>
                <a:blip r:embed="rId22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 bwMode="auto">
                <a:xfrm>
                  <a:off x="6012160" y="5085184"/>
                  <a:ext cx="1421755" cy="507444"/>
                </a:xfrm>
                <a:prstGeom prst="rect">
                  <a:avLst/>
                </a:prstGeom>
                <a:noFill/>
                <a:ln/>
                <a:effectLst/>
              </p:spPr>
            </p:pic>
          </p:grpSp>
          <p:sp>
            <p:nvSpPr>
              <p:cNvPr id="56" name="Prostokąt 55"/>
              <p:cNvSpPr/>
              <p:nvPr/>
            </p:nvSpPr>
            <p:spPr>
              <a:xfrm>
                <a:off x="4700870" y="5771727"/>
                <a:ext cx="4572000" cy="58477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US" sz="1600" dirty="0"/>
                  <a:t>D. W. Berry and H. M. Wiseman, </a:t>
                </a:r>
                <a:r>
                  <a:rPr lang="en-US" sz="1600" i="1" dirty="0"/>
                  <a:t>Phys. Rev. </a:t>
                </a:r>
                <a:r>
                  <a:rPr lang="en-US" sz="1600" i="1" dirty="0" err="1" smtClean="0"/>
                  <a:t>Lett</a:t>
                </a:r>
                <a:r>
                  <a:rPr lang="en-US" sz="1600" dirty="0" smtClean="0"/>
                  <a:t>.</a:t>
                </a:r>
                <a:r>
                  <a:rPr lang="pl-PL" sz="1600" dirty="0" smtClean="0"/>
                  <a:t> </a:t>
                </a:r>
                <a:r>
                  <a:rPr lang="en-US" sz="1600" b="1" dirty="0" smtClean="0"/>
                  <a:t>85</a:t>
                </a:r>
                <a:r>
                  <a:rPr lang="en-US" sz="1600" dirty="0"/>
                  <a:t>, 5098 (2000).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4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1259632" y="2780928"/>
            <a:ext cx="720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5400" b="1" dirty="0" smtClean="0"/>
              <a:t>In reality </a:t>
            </a:r>
            <a:r>
              <a:rPr lang="pl-PL" sz="5400" b="1" dirty="0" err="1" smtClean="0"/>
              <a:t>there</a:t>
            </a:r>
            <a:r>
              <a:rPr lang="pl-PL" sz="5400" b="1" dirty="0" smtClean="0"/>
              <a:t> </a:t>
            </a:r>
            <a:r>
              <a:rPr lang="pl-PL" sz="5400" b="1" dirty="0" err="1" smtClean="0"/>
              <a:t>is</a:t>
            </a:r>
            <a:r>
              <a:rPr lang="pl-PL" sz="5400" b="1" dirty="0" smtClean="0"/>
              <a:t> </a:t>
            </a:r>
            <a:r>
              <a:rPr lang="pl-PL" sz="5400" b="1" dirty="0" err="1" smtClean="0"/>
              <a:t>loss</a:t>
            </a:r>
            <a:r>
              <a:rPr lang="pl-PL" sz="5400" b="1" dirty="0" smtClean="0"/>
              <a:t>…</a:t>
            </a:r>
            <a:endParaRPr lang="pl-PL" sz="5400" b="1" dirty="0" smtClean="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0"/>
            <a:ext cx="8676456" cy="1143000"/>
          </a:xfrm>
        </p:spPr>
        <p:txBody>
          <a:bodyPr>
            <a:normAutofit fontScale="90000"/>
          </a:bodyPr>
          <a:lstStyle/>
          <a:p>
            <a:r>
              <a:rPr lang="pl-PL" dirty="0" err="1" smtClean="0"/>
              <a:t>Phase</a:t>
            </a:r>
            <a:r>
              <a:rPr lang="pl-PL" dirty="0" smtClean="0"/>
              <a:t> </a:t>
            </a:r>
            <a:r>
              <a:rPr lang="pl-PL" dirty="0" err="1" smtClean="0"/>
              <a:t>estimation</a:t>
            </a:r>
            <a:r>
              <a:rPr lang="pl-PL" dirty="0" smtClean="0"/>
              <a:t> </a:t>
            </a:r>
            <a:r>
              <a:rPr lang="pl-PL" dirty="0" err="1" smtClean="0"/>
              <a:t>in</a:t>
            </a:r>
            <a:r>
              <a:rPr lang="pl-PL" dirty="0" smtClean="0"/>
              <a:t> </a:t>
            </a:r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presence</a:t>
            </a:r>
            <a:r>
              <a:rPr lang="pl-PL" dirty="0" smtClean="0"/>
              <a:t> of </a:t>
            </a:r>
            <a:r>
              <a:rPr lang="pl-PL" dirty="0" err="1" smtClean="0"/>
              <a:t>loss</a:t>
            </a:r>
            <a:endParaRPr lang="en-US" dirty="0"/>
          </a:p>
        </p:txBody>
      </p:sp>
      <p:sp>
        <p:nvSpPr>
          <p:cNvPr id="4" name="Prostokąt 3"/>
          <p:cNvSpPr/>
          <p:nvPr/>
        </p:nvSpPr>
        <p:spPr>
          <a:xfrm>
            <a:off x="7668343" y="980728"/>
            <a:ext cx="1152129" cy="216024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rostokąt 4"/>
          <p:cNvSpPr/>
          <p:nvPr/>
        </p:nvSpPr>
        <p:spPr>
          <a:xfrm>
            <a:off x="5292080" y="980728"/>
            <a:ext cx="1944216" cy="216024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rostokąt 5"/>
          <p:cNvSpPr/>
          <p:nvPr/>
        </p:nvSpPr>
        <p:spPr>
          <a:xfrm>
            <a:off x="2321834" y="1052736"/>
            <a:ext cx="2466189" cy="2088232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rostokąt 6"/>
          <p:cNvSpPr/>
          <p:nvPr/>
        </p:nvSpPr>
        <p:spPr>
          <a:xfrm>
            <a:off x="305611" y="1052736"/>
            <a:ext cx="1512168" cy="20882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Łącznik prosty 7"/>
          <p:cNvCxnSpPr/>
          <p:nvPr/>
        </p:nvCxnSpPr>
        <p:spPr bwMode="auto">
          <a:xfrm>
            <a:off x="2430355" y="1628800"/>
            <a:ext cx="2213653" cy="23529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Prostokąt 8"/>
          <p:cNvSpPr/>
          <p:nvPr/>
        </p:nvSpPr>
        <p:spPr>
          <a:xfrm>
            <a:off x="2790395" y="1340768"/>
            <a:ext cx="800100" cy="57785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cxnSp>
        <p:nvCxnSpPr>
          <p:cNvPr id="10" name="Łącznik prosty 9"/>
          <p:cNvCxnSpPr/>
          <p:nvPr/>
        </p:nvCxnSpPr>
        <p:spPr bwMode="auto">
          <a:xfrm>
            <a:off x="2411760" y="2588433"/>
            <a:ext cx="2285661" cy="23529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Obraz 10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/>
          <a:stretch>
            <a:fillRect/>
          </a:stretch>
        </p:blipFill>
        <p:spPr bwMode="auto">
          <a:xfrm>
            <a:off x="3059832" y="1508313"/>
            <a:ext cx="204746" cy="239553"/>
          </a:xfrm>
          <a:prstGeom prst="rect">
            <a:avLst/>
          </a:prstGeom>
          <a:noFill/>
          <a:ln/>
          <a:effectLst/>
        </p:spPr>
      </p:pic>
      <p:sp>
        <p:nvSpPr>
          <p:cNvPr id="12" name="Schemat blokowy: opóźnienie 11"/>
          <p:cNvSpPr/>
          <p:nvPr/>
        </p:nvSpPr>
        <p:spPr>
          <a:xfrm>
            <a:off x="6300192" y="1412776"/>
            <a:ext cx="648072" cy="1152128"/>
          </a:xfrm>
          <a:prstGeom prst="flowChartDelay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956376" y="1868353"/>
            <a:ext cx="604625" cy="349042"/>
          </a:xfrm>
          <a:prstGeom prst="rect">
            <a:avLst/>
          </a:prstGeom>
          <a:noFill/>
          <a:ln/>
          <a:effectLst/>
        </p:spPr>
      </p:pic>
      <p:pic>
        <p:nvPicPr>
          <p:cNvPr id="14" name="Obraz 13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37659" y="1700808"/>
            <a:ext cx="597706" cy="504056"/>
          </a:xfrm>
          <a:prstGeom prst="rect">
            <a:avLst/>
          </a:prstGeom>
          <a:noFill/>
          <a:ln/>
          <a:effectLst/>
        </p:spPr>
      </p:pic>
      <p:sp>
        <p:nvSpPr>
          <p:cNvPr id="15" name="pole tekstowe 14"/>
          <p:cNvSpPr txBox="1"/>
          <p:nvPr/>
        </p:nvSpPr>
        <p:spPr>
          <a:xfrm>
            <a:off x="126099" y="2420888"/>
            <a:ext cx="1691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/>
              <a:t>state </a:t>
            </a:r>
            <a:r>
              <a:rPr lang="pl-PL" b="1" dirty="0" err="1" smtClean="0"/>
              <a:t>preparation</a:t>
            </a:r>
            <a:endParaRPr lang="en-US" b="1" dirty="0"/>
          </a:p>
        </p:txBody>
      </p:sp>
      <p:pic>
        <p:nvPicPr>
          <p:cNvPr id="16" name="Obraz 15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385707" y="1868353"/>
            <a:ext cx="719874" cy="439123"/>
          </a:xfrm>
          <a:prstGeom prst="rect">
            <a:avLst/>
          </a:prstGeom>
          <a:noFill/>
          <a:ln/>
          <a:effectLst/>
        </p:spPr>
      </p:pic>
      <p:sp>
        <p:nvSpPr>
          <p:cNvPr id="17" name="pole tekstowe 16"/>
          <p:cNvSpPr txBox="1"/>
          <p:nvPr/>
        </p:nvSpPr>
        <p:spPr>
          <a:xfrm>
            <a:off x="2627784" y="2804457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err="1"/>
              <a:t>s</a:t>
            </a:r>
            <a:r>
              <a:rPr lang="pl-PL" b="1" dirty="0" err="1" smtClean="0"/>
              <a:t>ensing</a:t>
            </a:r>
            <a:r>
              <a:rPr lang="pl-PL" b="1" dirty="0" smtClean="0"/>
              <a:t> + </a:t>
            </a:r>
            <a:r>
              <a:rPr lang="pl-PL" b="1" dirty="0" err="1" smtClean="0"/>
              <a:t>loss</a:t>
            </a:r>
            <a:r>
              <a:rPr lang="pl-PL" b="1" dirty="0" smtClean="0"/>
              <a:t> </a:t>
            </a:r>
            <a:endParaRPr lang="en-US" b="1" dirty="0"/>
          </a:p>
        </p:txBody>
      </p:sp>
      <p:sp>
        <p:nvSpPr>
          <p:cNvPr id="18" name="pole tekstowe 17"/>
          <p:cNvSpPr txBox="1"/>
          <p:nvPr/>
        </p:nvSpPr>
        <p:spPr>
          <a:xfrm>
            <a:off x="5220072" y="2636912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err="1" smtClean="0"/>
              <a:t>measurement</a:t>
            </a:r>
            <a:endParaRPr lang="en-US" b="1" dirty="0"/>
          </a:p>
        </p:txBody>
      </p:sp>
      <p:sp>
        <p:nvSpPr>
          <p:cNvPr id="19" name="pole tekstowe 18"/>
          <p:cNvSpPr txBox="1"/>
          <p:nvPr/>
        </p:nvSpPr>
        <p:spPr>
          <a:xfrm>
            <a:off x="7487816" y="2660441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err="1" smtClean="0"/>
              <a:t>estimation</a:t>
            </a:r>
            <a:endParaRPr lang="en-US" b="1" dirty="0"/>
          </a:p>
        </p:txBody>
      </p:sp>
      <p:pic>
        <p:nvPicPr>
          <p:cNvPr id="20" name="Obraz 19" descr="TP_tmp.emf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/>
          <a:stretch>
            <a:fillRect/>
          </a:stretch>
        </p:blipFill>
        <p:spPr bwMode="auto">
          <a:xfrm>
            <a:off x="6390117" y="1796345"/>
            <a:ext cx="432046" cy="360758"/>
          </a:xfrm>
          <a:prstGeom prst="rect">
            <a:avLst/>
          </a:prstGeom>
          <a:noFill/>
          <a:ln/>
          <a:effectLst/>
        </p:spPr>
      </p:pic>
      <p:cxnSp>
        <p:nvCxnSpPr>
          <p:cNvPr id="21" name="Łącznik prosty ze strzałką 20"/>
          <p:cNvCxnSpPr/>
          <p:nvPr/>
        </p:nvCxnSpPr>
        <p:spPr>
          <a:xfrm>
            <a:off x="1907704" y="2084377"/>
            <a:ext cx="360040" cy="1588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Łącznik prosty ze strzałką 21"/>
          <p:cNvCxnSpPr/>
          <p:nvPr/>
        </p:nvCxnSpPr>
        <p:spPr>
          <a:xfrm>
            <a:off x="4860032" y="2084377"/>
            <a:ext cx="360040" cy="1588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Łącznik prosty ze strzałką 22"/>
          <p:cNvCxnSpPr/>
          <p:nvPr/>
        </p:nvCxnSpPr>
        <p:spPr>
          <a:xfrm>
            <a:off x="7308304" y="2084377"/>
            <a:ext cx="360040" cy="1588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7668343" y="957199"/>
            <a:ext cx="1152129" cy="216024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rostokąt 4"/>
          <p:cNvSpPr/>
          <p:nvPr/>
        </p:nvSpPr>
        <p:spPr>
          <a:xfrm>
            <a:off x="5292080" y="980728"/>
            <a:ext cx="1944216" cy="216024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rostokąt 5"/>
          <p:cNvSpPr/>
          <p:nvPr/>
        </p:nvSpPr>
        <p:spPr>
          <a:xfrm>
            <a:off x="2321834" y="1029207"/>
            <a:ext cx="2466189" cy="2088232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rostokąt 6"/>
          <p:cNvSpPr/>
          <p:nvPr/>
        </p:nvSpPr>
        <p:spPr>
          <a:xfrm>
            <a:off x="305611" y="1029207"/>
            <a:ext cx="1512168" cy="20882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Łącznik prosty 7"/>
          <p:cNvCxnSpPr/>
          <p:nvPr/>
        </p:nvCxnSpPr>
        <p:spPr bwMode="auto">
          <a:xfrm>
            <a:off x="2430355" y="1605271"/>
            <a:ext cx="2213653" cy="23529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Prostokąt 8"/>
          <p:cNvSpPr/>
          <p:nvPr/>
        </p:nvSpPr>
        <p:spPr>
          <a:xfrm>
            <a:off x="2790395" y="1317239"/>
            <a:ext cx="800100" cy="57785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cxnSp>
        <p:nvCxnSpPr>
          <p:cNvPr id="10" name="Łącznik prosty 9"/>
          <p:cNvCxnSpPr/>
          <p:nvPr/>
        </p:nvCxnSpPr>
        <p:spPr bwMode="auto">
          <a:xfrm>
            <a:off x="2411760" y="2564904"/>
            <a:ext cx="2285661" cy="23529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Obraz 10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/>
          <a:stretch>
            <a:fillRect/>
          </a:stretch>
        </p:blipFill>
        <p:spPr bwMode="auto">
          <a:xfrm>
            <a:off x="3059832" y="1484784"/>
            <a:ext cx="204746" cy="239553"/>
          </a:xfrm>
          <a:prstGeom prst="rect">
            <a:avLst/>
          </a:prstGeom>
          <a:noFill/>
          <a:ln/>
          <a:effectLst/>
        </p:spPr>
      </p:pic>
      <p:sp>
        <p:nvSpPr>
          <p:cNvPr id="12" name="Schemat blokowy: opóźnienie 11"/>
          <p:cNvSpPr/>
          <p:nvPr/>
        </p:nvSpPr>
        <p:spPr>
          <a:xfrm>
            <a:off x="6300192" y="1412776"/>
            <a:ext cx="648072" cy="1152128"/>
          </a:xfrm>
          <a:prstGeom prst="flowChartDelay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956376" y="1844824"/>
            <a:ext cx="604625" cy="349042"/>
          </a:xfrm>
          <a:prstGeom prst="rect">
            <a:avLst/>
          </a:prstGeom>
          <a:noFill/>
          <a:ln/>
          <a:effectLst/>
        </p:spPr>
      </p:pic>
      <p:pic>
        <p:nvPicPr>
          <p:cNvPr id="14" name="Obraz 13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37659" y="1677279"/>
            <a:ext cx="597706" cy="504056"/>
          </a:xfrm>
          <a:prstGeom prst="rect">
            <a:avLst/>
          </a:prstGeom>
          <a:noFill/>
          <a:ln/>
          <a:effectLst/>
        </p:spPr>
      </p:pic>
      <p:sp>
        <p:nvSpPr>
          <p:cNvPr id="15" name="pole tekstowe 14"/>
          <p:cNvSpPr txBox="1"/>
          <p:nvPr/>
        </p:nvSpPr>
        <p:spPr>
          <a:xfrm>
            <a:off x="126099" y="2397359"/>
            <a:ext cx="1691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/>
              <a:t>state </a:t>
            </a:r>
            <a:r>
              <a:rPr lang="pl-PL" b="1" dirty="0" err="1" smtClean="0"/>
              <a:t>preparation</a:t>
            </a:r>
            <a:endParaRPr lang="en-US" b="1" dirty="0"/>
          </a:p>
        </p:txBody>
      </p:sp>
      <p:pic>
        <p:nvPicPr>
          <p:cNvPr id="31" name="Obraz 30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526082" y="1868353"/>
            <a:ext cx="439123" cy="319144"/>
          </a:xfrm>
          <a:prstGeom prst="rect">
            <a:avLst/>
          </a:prstGeom>
          <a:noFill/>
          <a:ln/>
          <a:effectLst/>
        </p:spPr>
      </p:pic>
      <p:sp>
        <p:nvSpPr>
          <p:cNvPr id="17" name="pole tekstowe 16"/>
          <p:cNvSpPr txBox="1"/>
          <p:nvPr/>
        </p:nvSpPr>
        <p:spPr>
          <a:xfrm>
            <a:off x="2627784" y="2780928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err="1"/>
              <a:t>s</a:t>
            </a:r>
            <a:r>
              <a:rPr lang="pl-PL" b="1" dirty="0" err="1" smtClean="0"/>
              <a:t>ensing</a:t>
            </a:r>
            <a:r>
              <a:rPr lang="pl-PL" b="1" dirty="0" smtClean="0"/>
              <a:t> + </a:t>
            </a:r>
            <a:r>
              <a:rPr lang="pl-PL" b="1" dirty="0" err="1" smtClean="0"/>
              <a:t>loss</a:t>
            </a:r>
            <a:r>
              <a:rPr lang="pl-PL" b="1" dirty="0" smtClean="0"/>
              <a:t> </a:t>
            </a:r>
            <a:endParaRPr lang="en-US" b="1" dirty="0"/>
          </a:p>
        </p:txBody>
      </p:sp>
      <p:sp>
        <p:nvSpPr>
          <p:cNvPr id="18" name="pole tekstowe 17"/>
          <p:cNvSpPr txBox="1"/>
          <p:nvPr/>
        </p:nvSpPr>
        <p:spPr>
          <a:xfrm>
            <a:off x="5220072" y="2636912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err="1" smtClean="0"/>
              <a:t>measurement</a:t>
            </a:r>
            <a:endParaRPr lang="en-US" b="1" dirty="0"/>
          </a:p>
        </p:txBody>
      </p:sp>
      <p:sp>
        <p:nvSpPr>
          <p:cNvPr id="19" name="pole tekstowe 18"/>
          <p:cNvSpPr txBox="1"/>
          <p:nvPr/>
        </p:nvSpPr>
        <p:spPr>
          <a:xfrm>
            <a:off x="7487816" y="2636912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err="1" smtClean="0"/>
              <a:t>estimation</a:t>
            </a:r>
            <a:endParaRPr lang="en-US" b="1" dirty="0"/>
          </a:p>
        </p:txBody>
      </p:sp>
      <p:pic>
        <p:nvPicPr>
          <p:cNvPr id="20" name="Obraz 19" descr="TP_tmp.emf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/>
          <a:stretch>
            <a:fillRect/>
          </a:stretch>
        </p:blipFill>
        <p:spPr bwMode="auto">
          <a:xfrm>
            <a:off x="6390117" y="1796345"/>
            <a:ext cx="432046" cy="360758"/>
          </a:xfrm>
          <a:prstGeom prst="rect">
            <a:avLst/>
          </a:prstGeom>
          <a:noFill/>
          <a:ln/>
          <a:effectLst/>
        </p:spPr>
      </p:pic>
      <p:cxnSp>
        <p:nvCxnSpPr>
          <p:cNvPr id="21" name="Łącznik prosty ze strzałką 20"/>
          <p:cNvCxnSpPr/>
          <p:nvPr/>
        </p:nvCxnSpPr>
        <p:spPr>
          <a:xfrm>
            <a:off x="1907704" y="2060848"/>
            <a:ext cx="360040" cy="1588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Łącznik prosty ze strzałką 21"/>
          <p:cNvCxnSpPr/>
          <p:nvPr/>
        </p:nvCxnSpPr>
        <p:spPr>
          <a:xfrm>
            <a:off x="4860032" y="2060848"/>
            <a:ext cx="360040" cy="1588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Łącznik prosty ze strzałką 22"/>
          <p:cNvCxnSpPr/>
          <p:nvPr/>
        </p:nvCxnSpPr>
        <p:spPr>
          <a:xfrm>
            <a:off x="7308304" y="2060848"/>
            <a:ext cx="360040" cy="1588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Łącznik prosty 23"/>
          <p:cNvCxnSpPr>
            <a:stCxn id="26" idx="2"/>
          </p:cNvCxnSpPr>
          <p:nvPr/>
        </p:nvCxnSpPr>
        <p:spPr>
          <a:xfrm rot="5400000" flipH="1">
            <a:off x="3871505" y="1393192"/>
            <a:ext cx="545451" cy="8557"/>
          </a:xfrm>
          <a:prstGeom prst="line">
            <a:avLst/>
          </a:prstGeom>
          <a:ln>
            <a:prstDash val="dash"/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Prostokąt 24"/>
          <p:cNvSpPr/>
          <p:nvPr/>
        </p:nvSpPr>
        <p:spPr>
          <a:xfrm rot="8100000">
            <a:off x="3747826" y="1503374"/>
            <a:ext cx="755650" cy="22225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bg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bg2">
                  <a:lumMod val="40000"/>
                  <a:lumOff val="6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6" name="Obraz 25" descr="TP_tmp.emf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071934" y="1491009"/>
            <a:ext cx="153150" cy="179186"/>
          </a:xfrm>
          <a:prstGeom prst="rect">
            <a:avLst/>
          </a:prstGeom>
          <a:noFill/>
          <a:ln/>
          <a:effectLst/>
        </p:spPr>
      </p:pic>
      <p:cxnSp>
        <p:nvCxnSpPr>
          <p:cNvPr id="27" name="Łącznik prosty 26"/>
          <p:cNvCxnSpPr>
            <a:stCxn id="29" idx="2"/>
          </p:cNvCxnSpPr>
          <p:nvPr/>
        </p:nvCxnSpPr>
        <p:spPr>
          <a:xfrm rot="5400000" flipH="1" flipV="1">
            <a:off x="3850443" y="2340321"/>
            <a:ext cx="568980" cy="10037"/>
          </a:xfrm>
          <a:prstGeom prst="line">
            <a:avLst/>
          </a:prstGeom>
          <a:ln>
            <a:prstDash val="dash"/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Prostokąt 27"/>
          <p:cNvSpPr/>
          <p:nvPr/>
        </p:nvSpPr>
        <p:spPr>
          <a:xfrm rot="8100000">
            <a:off x="3747827" y="2439479"/>
            <a:ext cx="755650" cy="22225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bg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bg2">
                  <a:lumMod val="40000"/>
                  <a:lumOff val="6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9" name="Obraz 28" descr="TP_tmp.emf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053340" y="2450644"/>
            <a:ext cx="153150" cy="179186"/>
          </a:xfrm>
          <a:prstGeom prst="rect">
            <a:avLst/>
          </a:prstGeom>
          <a:noFill/>
          <a:ln/>
          <a:effectLst/>
        </p:spPr>
      </p:pic>
      <p:sp>
        <p:nvSpPr>
          <p:cNvPr id="30" name="Tytuł 1"/>
          <p:cNvSpPr>
            <a:spLocks noGrp="1"/>
          </p:cNvSpPr>
          <p:nvPr>
            <p:ph type="title"/>
          </p:nvPr>
        </p:nvSpPr>
        <p:spPr>
          <a:xfrm>
            <a:off x="251520" y="0"/>
            <a:ext cx="8676456" cy="1143000"/>
          </a:xfrm>
        </p:spPr>
        <p:txBody>
          <a:bodyPr>
            <a:normAutofit fontScale="90000"/>
          </a:bodyPr>
          <a:lstStyle/>
          <a:p>
            <a:r>
              <a:rPr lang="pl-PL" dirty="0" err="1" smtClean="0"/>
              <a:t>Phase</a:t>
            </a:r>
            <a:r>
              <a:rPr lang="pl-PL" dirty="0" smtClean="0"/>
              <a:t> </a:t>
            </a:r>
            <a:r>
              <a:rPr lang="pl-PL" dirty="0" err="1" smtClean="0"/>
              <a:t>estimation</a:t>
            </a:r>
            <a:r>
              <a:rPr lang="pl-PL" dirty="0" smtClean="0"/>
              <a:t> </a:t>
            </a:r>
            <a:r>
              <a:rPr lang="pl-PL" dirty="0" err="1" smtClean="0"/>
              <a:t>in</a:t>
            </a:r>
            <a:r>
              <a:rPr lang="pl-PL" dirty="0" smtClean="0"/>
              <a:t> </a:t>
            </a:r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presence</a:t>
            </a:r>
            <a:r>
              <a:rPr lang="pl-PL" dirty="0" smtClean="0"/>
              <a:t> of </a:t>
            </a:r>
            <a:r>
              <a:rPr lang="pl-PL" dirty="0" err="1" smtClean="0"/>
              <a:t>loss</a:t>
            </a:r>
            <a:endParaRPr lang="en-US" dirty="0"/>
          </a:p>
        </p:txBody>
      </p:sp>
      <p:grpSp>
        <p:nvGrpSpPr>
          <p:cNvPr id="36" name="Grupa 35"/>
          <p:cNvGrpSpPr/>
          <p:nvPr/>
        </p:nvGrpSpPr>
        <p:grpSpPr>
          <a:xfrm>
            <a:off x="251520" y="3356992"/>
            <a:ext cx="8892480" cy="1107996"/>
            <a:chOff x="251520" y="3356992"/>
            <a:chExt cx="8892480" cy="1107996"/>
          </a:xfrm>
        </p:grpSpPr>
        <p:sp>
          <p:nvSpPr>
            <p:cNvPr id="32" name="pole tekstowe 31"/>
            <p:cNvSpPr txBox="1"/>
            <p:nvPr/>
          </p:nvSpPr>
          <p:spPr>
            <a:xfrm>
              <a:off x="575048" y="3356992"/>
              <a:ext cx="8568952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pl-PL" sz="2200" dirty="0" smtClean="0"/>
                <a:t> </a:t>
              </a:r>
              <a:r>
                <a:rPr lang="en-US" sz="2200" dirty="0" smtClean="0"/>
                <a:t>no analytical solutions for the optimal states and </a:t>
              </a:r>
              <a:r>
                <a:rPr lang="en-US" sz="2200" dirty="0" err="1" smtClean="0"/>
                <a:t>precission</a:t>
              </a:r>
              <a:endParaRPr lang="en-US" sz="2200" dirty="0" smtClean="0"/>
            </a:p>
            <a:p>
              <a:pPr>
                <a:buFont typeface="Arial" pitchFamily="34" charset="0"/>
                <a:buChar char="•"/>
              </a:pPr>
              <a:r>
                <a:rPr lang="en-US" sz="2200" dirty="0" smtClean="0">
                  <a:solidFill>
                    <a:srgbClr val="000000"/>
                  </a:solidFill>
                  <a:latin typeface="Times New Roman"/>
                </a:rPr>
                <a:t> </a:t>
              </a:r>
              <a:r>
                <a:rPr lang="en-US" sz="2200" dirty="0" smtClean="0"/>
                <a:t>calculating Fisher information</a:t>
              </a:r>
              <a:r>
                <a:rPr lang="pl-PL" sz="2200" dirty="0" smtClean="0"/>
                <a:t> not </a:t>
              </a:r>
              <a:r>
                <a:rPr lang="pl-PL" sz="2200" dirty="0" err="1" smtClean="0"/>
                <a:t>trivial</a:t>
              </a:r>
              <a:r>
                <a:rPr lang="pl-PL" sz="2200" dirty="0" smtClean="0"/>
                <a:t> (</a:t>
              </a:r>
              <a:r>
                <a:rPr lang="pl-PL" sz="2200" dirty="0" err="1" smtClean="0"/>
                <a:t>symmetric</a:t>
              </a:r>
              <a:r>
                <a:rPr lang="pl-PL" sz="2200" dirty="0" smtClean="0"/>
                <a:t> </a:t>
              </a:r>
              <a:r>
                <a:rPr lang="pl-PL" sz="2200" dirty="0" err="1" smtClean="0"/>
                <a:t>logarithmic</a:t>
              </a:r>
              <a:r>
                <a:rPr lang="pl-PL" sz="2200" dirty="0" smtClean="0"/>
                <a:t> </a:t>
              </a:r>
              <a:r>
                <a:rPr lang="pl-PL" sz="2200" dirty="0" err="1" smtClean="0"/>
                <a:t>derrivative</a:t>
              </a:r>
              <a:r>
                <a:rPr lang="pl-PL" sz="2200" dirty="0" smtClean="0"/>
                <a:t>)</a:t>
              </a:r>
              <a:endParaRPr lang="en-US" sz="2200" dirty="0" smtClean="0"/>
            </a:p>
          </p:txBody>
        </p:sp>
        <p:sp>
          <p:nvSpPr>
            <p:cNvPr id="34" name="Uśmiechnięta buźka 33"/>
            <p:cNvSpPr/>
            <p:nvPr/>
          </p:nvSpPr>
          <p:spPr>
            <a:xfrm>
              <a:off x="251520" y="3429000"/>
              <a:ext cx="288032" cy="288032"/>
            </a:xfrm>
            <a:prstGeom prst="smileyFace">
              <a:avLst>
                <a:gd name="adj" fmla="val -4653"/>
              </a:avLst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upa 36"/>
          <p:cNvGrpSpPr/>
          <p:nvPr/>
        </p:nvGrpSpPr>
        <p:grpSpPr>
          <a:xfrm>
            <a:off x="251520" y="4509120"/>
            <a:ext cx="8892480" cy="1446550"/>
            <a:chOff x="251520" y="4509120"/>
            <a:chExt cx="8892480" cy="1446550"/>
          </a:xfrm>
        </p:grpSpPr>
        <p:sp>
          <p:nvSpPr>
            <p:cNvPr id="33" name="pole tekstowe 32"/>
            <p:cNvSpPr txBox="1"/>
            <p:nvPr/>
          </p:nvSpPr>
          <p:spPr>
            <a:xfrm>
              <a:off x="575048" y="4509120"/>
              <a:ext cx="8568952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en-US" sz="2200" dirty="0" smtClean="0"/>
                <a:t> phase sensing and loss commute (no ambiguity in ordering)</a:t>
              </a:r>
            </a:p>
            <a:p>
              <a:pPr>
                <a:buFont typeface="Arial" pitchFamily="34" charset="0"/>
                <a:buChar char="•"/>
              </a:pPr>
              <a:r>
                <a:rPr lang="en-US" sz="2200" dirty="0" smtClean="0"/>
                <a:t> in the global approach the optimal measurements is not altered</a:t>
              </a:r>
              <a:r>
                <a:rPr lang="pl-PL" sz="2200" dirty="0" smtClean="0"/>
                <a:t> – </a:t>
              </a:r>
              <a:r>
                <a:rPr lang="pl-PL" sz="2200" dirty="0" err="1" smtClean="0"/>
                <a:t>the</a:t>
              </a:r>
              <a:r>
                <a:rPr lang="pl-PL" sz="2200" dirty="0" smtClean="0"/>
                <a:t> </a:t>
              </a:r>
              <a:r>
                <a:rPr lang="pl-PL" sz="2200" dirty="0" err="1" smtClean="0"/>
                <a:t>solution</a:t>
              </a:r>
              <a:r>
                <a:rPr lang="pl-PL" sz="2200" dirty="0" smtClean="0"/>
                <a:t> </a:t>
              </a:r>
              <a:r>
                <a:rPr lang="pl-PL" sz="2200" dirty="0" err="1" smtClean="0"/>
                <a:t>is</a:t>
              </a:r>
              <a:r>
                <a:rPr lang="pl-PL" sz="2200" dirty="0" smtClean="0"/>
                <a:t> </a:t>
              </a:r>
              <a:r>
                <a:rPr lang="pl-PL" sz="2200" dirty="0" err="1" smtClean="0"/>
                <a:t>obtained</a:t>
              </a:r>
              <a:r>
                <a:rPr lang="pl-PL" sz="2200" dirty="0" smtClean="0"/>
                <a:t> by </a:t>
              </a:r>
              <a:r>
                <a:rPr lang="pl-PL" sz="2200" dirty="0" err="1" smtClean="0"/>
                <a:t>solving</a:t>
              </a:r>
              <a:r>
                <a:rPr lang="pl-PL" sz="2200" dirty="0" smtClean="0"/>
                <a:t> an </a:t>
              </a:r>
              <a:r>
                <a:rPr lang="pl-PL" sz="2200" smtClean="0"/>
                <a:t>eigenvalue</a:t>
              </a:r>
              <a:r>
                <a:rPr lang="pl-PL" sz="2200" dirty="0" smtClean="0"/>
                <a:t> problem </a:t>
              </a:r>
              <a:r>
                <a:rPr lang="pl-PL" sz="2200" dirty="0" err="1" smtClean="0"/>
                <a:t>(fas</a:t>
              </a:r>
              <a:r>
                <a:rPr lang="pl-PL" sz="2200" dirty="0" smtClean="0"/>
                <a:t>t)</a:t>
              </a:r>
              <a:endParaRPr lang="en-US" sz="2200" dirty="0" smtClean="0"/>
            </a:p>
            <a:p>
              <a:pPr>
                <a:buFont typeface="Arial" pitchFamily="34" charset="0"/>
                <a:buChar char="•"/>
              </a:pPr>
              <a:r>
                <a:rPr lang="pl-PL" sz="2200" dirty="0" smtClean="0"/>
                <a:t> </a:t>
              </a:r>
              <a:r>
                <a:rPr lang="en-US" sz="2200" dirty="0" smtClean="0"/>
                <a:t>effective numerical optimization procedures yielding global minima </a:t>
              </a:r>
              <a:endParaRPr lang="en-US" sz="2200" dirty="0" smtClean="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35" name="Uśmiechnięta buźka 34"/>
            <p:cNvSpPr/>
            <p:nvPr/>
          </p:nvSpPr>
          <p:spPr>
            <a:xfrm>
              <a:off x="251520" y="4581128"/>
              <a:ext cx="288032" cy="288032"/>
            </a:xfrm>
            <a:prstGeom prst="smileyFace">
              <a:avLst>
                <a:gd name="adj" fmla="val 4653"/>
              </a:avLst>
            </a:prstGeom>
            <a:solidFill>
              <a:srgbClr val="CCFF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Prostokąt 37"/>
          <p:cNvSpPr/>
          <p:nvPr/>
        </p:nvSpPr>
        <p:spPr>
          <a:xfrm>
            <a:off x="179512" y="6093296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/>
            <a:r>
              <a:rPr lang="pl-PL" dirty="0" smtClean="0">
                <a:solidFill>
                  <a:prstClr val="black"/>
                </a:solidFill>
              </a:rPr>
              <a:t>R. </a:t>
            </a:r>
            <a:r>
              <a:rPr lang="pl-PL" dirty="0" err="1" smtClean="0">
                <a:solidFill>
                  <a:prstClr val="black"/>
                </a:solidFill>
              </a:rPr>
              <a:t>Demkowicz-Dobrzanski</a:t>
            </a:r>
            <a:r>
              <a:rPr lang="pl-PL" dirty="0" smtClean="0">
                <a:solidFill>
                  <a:prstClr val="black"/>
                </a:solidFill>
              </a:rPr>
              <a:t>, et al. </a:t>
            </a:r>
            <a:r>
              <a:rPr lang="pl-PL" b="1" i="1" dirty="0" smtClean="0">
                <a:solidFill>
                  <a:prstClr val="black"/>
                </a:solidFill>
              </a:rPr>
              <a:t>P</a:t>
            </a:r>
            <a:r>
              <a:rPr lang="en-US" b="1" i="1" dirty="0" err="1" smtClean="0">
                <a:solidFill>
                  <a:prstClr val="black"/>
                </a:solidFill>
              </a:rPr>
              <a:t>hys</a:t>
            </a:r>
            <a:r>
              <a:rPr lang="en-US" b="1" i="1" dirty="0" smtClean="0">
                <a:solidFill>
                  <a:prstClr val="black"/>
                </a:solidFill>
              </a:rPr>
              <a:t>. Rev. </a:t>
            </a:r>
            <a:r>
              <a:rPr lang="en-US" b="1" dirty="0" smtClean="0">
                <a:solidFill>
                  <a:prstClr val="black"/>
                </a:solidFill>
              </a:rPr>
              <a:t>A 80, 013825 (2009</a:t>
            </a:r>
            <a:r>
              <a:rPr lang="pl-PL" b="1" dirty="0" smtClean="0">
                <a:solidFill>
                  <a:prstClr val="black"/>
                </a:solidFill>
              </a:rPr>
              <a:t>)</a:t>
            </a:r>
            <a:endParaRPr lang="pl-PL" dirty="0" smtClean="0">
              <a:solidFill>
                <a:prstClr val="black"/>
              </a:solidFill>
            </a:endParaRPr>
          </a:p>
          <a:p>
            <a:pPr marL="342900" lvl="0" indent="-342900"/>
            <a:r>
              <a:rPr lang="pl-PL" dirty="0" smtClean="0">
                <a:solidFill>
                  <a:prstClr val="black"/>
                </a:solidFill>
              </a:rPr>
              <a:t>U. </a:t>
            </a:r>
            <a:r>
              <a:rPr lang="pl-PL" dirty="0" err="1" smtClean="0">
                <a:solidFill>
                  <a:prstClr val="black"/>
                </a:solidFill>
              </a:rPr>
              <a:t>Dorner</a:t>
            </a:r>
            <a:r>
              <a:rPr lang="pl-PL" dirty="0" smtClean="0">
                <a:solidFill>
                  <a:prstClr val="black"/>
                </a:solidFill>
              </a:rPr>
              <a:t>, et al..</a:t>
            </a:r>
            <a:r>
              <a:rPr lang="en-US" i="1" dirty="0" smtClean="0">
                <a:solidFill>
                  <a:prstClr val="black"/>
                </a:solidFill>
              </a:rPr>
              <a:t>, </a:t>
            </a:r>
            <a:r>
              <a:rPr lang="pl-PL" i="1" dirty="0" smtClean="0">
                <a:solidFill>
                  <a:prstClr val="black"/>
                </a:solidFill>
              </a:rPr>
              <a:t> </a:t>
            </a:r>
            <a:r>
              <a:rPr lang="en-US" b="1" i="1" dirty="0" smtClean="0">
                <a:solidFill>
                  <a:prstClr val="black"/>
                </a:solidFill>
              </a:rPr>
              <a:t>Phys. Rev. </a:t>
            </a:r>
            <a:r>
              <a:rPr lang="en-US" b="1" i="1" dirty="0" err="1" smtClean="0">
                <a:solidFill>
                  <a:prstClr val="black"/>
                </a:solidFill>
              </a:rPr>
              <a:t>Lett</a:t>
            </a:r>
            <a:r>
              <a:rPr lang="en-US" b="1" i="1" dirty="0" smtClean="0">
                <a:solidFill>
                  <a:prstClr val="black"/>
                </a:solidFill>
              </a:rPr>
              <a:t>. </a:t>
            </a:r>
            <a:r>
              <a:rPr lang="en-US" b="1" dirty="0" smtClean="0">
                <a:solidFill>
                  <a:prstClr val="black"/>
                </a:solidFill>
              </a:rPr>
              <a:t>102, 040403 (2009</a:t>
            </a:r>
            <a:r>
              <a:rPr lang="pl-PL" b="1" dirty="0" smtClean="0">
                <a:solidFill>
                  <a:prstClr val="black"/>
                </a:solidFill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projection noise  $\propto 1/\sqrt{N}$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11"/>
  <p:tag name="PICTUREFILESIZE" val="792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langle n_2 \rangle = |\alpha|^2(1-\cos\varphi)/2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04"/>
  <p:tag name="PICTUREFILESIZE" val="470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n_2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1"/>
  <p:tag name="PICTUREFILESIZE" val="67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n_1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1"/>
  <p:tag name="PICTUREFILESIZE" val="52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6"/>
  <p:tag name="PICTUREFILESIZE" val="52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ket{\alpha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2"/>
  <p:tag name="PICTUREFILESIZE" val="75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Delta\varphi\propto \frac{1}{|\alpha|} = \frac{1}{\sqrt{\bar{n}}}$&#10; 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67"/>
  <p:tag name="PICTUREFILESIZE" val="282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langle n_1 \rangle = |\alpha|^2(1+\cos\varphi)/2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04"/>
  <p:tag name="PICTUREFILESIZE" val="460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langle n_2 \rangle = |\alpha|^2(1-\cos\varphi)/2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04"/>
  <p:tag name="PICTUREFILESIZE" val="470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n_2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1"/>
  <p:tag name="PICTUREFILESIZE" val="67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n_1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1"/>
  <p:tag name="PICTUREFILESIZE" val="52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N$ - number of atoms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93"/>
  <p:tag name="PICTUREFILESIZE" val="5994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ket{\psi}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3"/>
  <p:tag name="PICTUREFILESIZE" val="86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Minimize $\langle (\tilde{\varphi} - \varphi)^2 \rangle $ &#10;over the choice of $\ket{\psi}$, $\Pi_{n}$ and $\tilde{\varphi}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233"/>
  <p:tag name="PICTUREFILESIZE" val="9369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\Delta^2 \varphi= \langle (\tilde{\varphi} - \varphi)^2 \rangle = &#10;\int d \varphi\  p(\varphi) \sum_n p(n|\varphi) [\tilde{\varphi}(n) - \varphi]^2$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231"/>
  <p:tag name="PICTUREFILESIZE" val="1257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4 \sin^2\left[\frac{\tilde{\varphi}(n)-\varphi}{2}\right]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64"/>
  <p:tag name="PICTUREFILESIZE" val="2974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 \bra{\psi_\varphi} \Pi_n \ket{\psi_\varphi}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50"/>
  <p:tag name="PICTUREFILESIZE" val="2596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tilde{\varphi}(n)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9"/>
  <p:tag name="PICTUREFILESIZE" val="1404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ket{\psi_\varphi}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8"/>
  <p:tag name="PICTUREFILESIZE" val="1158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6"/>
  <p:tag name="PICTUREFILESIZE" val="52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Pi_n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2"/>
  <p:tag name="PICTUREFILESIZE" val="429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\Delta^2 \varphi = &#10;\int d \varphi\  p(\varphi) \sum_n \bra{\psi_\varphi} &#10;\Pi_n \ket{\psi_\varphi} [\tilde{\varphi}(n) - \varphi]^2$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94"/>
  <p:tag name="PICTUREFILESIZE" val="1178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shot noise  $\propto 1/\sqrt{N}$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85"/>
  <p:tag name="PICTUREFILESIZE" val="6556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\ket{\psi}=\sum_{n=0}^N \alpha_n \ket{n,N-n}$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99"/>
  <p:tag name="PICTUREFILESIZE" val="5788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Delta\tilde{\varphi}  \approx \frac{\pi}{N+2}&#10;$$&#10; 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56"/>
  <p:tag name="PICTUREFILESIZE" val="284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alpha_n = \sqrt{\frac{2}{N+2}} \sin\left[\frac{\left(n+1\right)\pi}{N+2}\right]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06"/>
  <p:tag name="PICTUREFILESIZE" val="546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 \ket{\psi} = \frac{1}{\sqrt{2}}(\ket{N,0} + \ket{0,N}) $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11"/>
  <p:tag name="PICTUREFILESIZE" val="581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Delta\tilde{\varphi}  \approx \frac{1}{N}&#10;$$&#10; 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39"/>
  <p:tag name="PICTUREFILESIZE" val="2138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Delta\tilde{\varphi}  \geq \frac{1}{\sqrt{F}}&#10;$$&#10; 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46"/>
  <p:tag name="PICTUREFILESIZE" val="2545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 F= 4[ \bra{\psi_\varphi} \hat{n}_1^2\ket{\psi_\varphi} -&#10;\bra{\psi_\varphi} \hat{n}_1\ket{\psi_\varphi}^2 ]$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44"/>
  <p:tag name="PICTUREFILESIZE" val="7064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p(\varphi) \approx\frac{1}{2\pi}$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46"/>
  <p:tag name="PICTUREFILESIZE" val="2669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p(\varphi) \approx \delta(\varphi - \varphi_0)$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75"/>
  <p:tag name="PICTUREFILESIZE" val="3858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6"/>
  <p:tag name="PICTUREFILESIZE" val="52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N$ - number of photons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01"/>
  <p:tag name="PICTUREFILESIZE" val="6623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tilde{\varphi}(n)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9"/>
  <p:tag name="PICTUREFILESIZE" val="1404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ket{\psi}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3"/>
  <p:tag name="PICTUREFILESIZE" val="866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ket{\psi_\varphi}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8"/>
  <p:tag name="PICTUREFILESIZE" val="1158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Pi_n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2"/>
  <p:tag name="PICTUREFILESIZE" val="429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6"/>
  <p:tag name="PICTUREFILESIZE" val="522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tilde{\varphi}(n)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9"/>
  <p:tag name="PICTUREFILESIZE" val="1404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ket{\psi}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3"/>
  <p:tag name="PICTUREFILESIZE" val="866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rho_\varphi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1"/>
  <p:tag name="PICTUREFILESIZE" val="698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Pi_n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2"/>
  <p:tag name="PICTUREFILESIZE" val="429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eta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6"/>
  <p:tag name="PICTUREFILESIZE" val="43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 $\Delta t/t \approx 10^{-16}$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8"/>
  <p:tag name="PICTUREFILESIZE" val="438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eta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6"/>
  <p:tag name="PICTUREFILESIZE" val="433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delta{\varphi}   \propto \frac{1}{N^\alpha}$$&#10; 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41"/>
  <p:tag name="PICTUREFILESIZE" val="2274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eta=80\%$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37"/>
  <p:tag name="PICTUREFILESIZE" val="3374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delta{\varphi}   = \frac{1}{N}&#10;$$&#10; 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36"/>
  <p:tag name="PICTUREFILESIZE" val="1639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eta=100\%$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42"/>
  <p:tag name="PICTUREFILESIZE" val="3343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delta \varphi \leq \frac{1}{N}$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33"/>
  <p:tag name="PICTUREFILESIZE" val="3235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delta \varphi \geq \frac{1}{\sqrt{N}}$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40"/>
  <p:tag name="PICTUREFILESIZE" val="3875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delta \varphi \leq \frac{1}{N}$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33"/>
  <p:tag name="PICTUREFILESIZE" val="3235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delta \varphi \geq \frac{1}{\sqrt{N}}$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40"/>
  <p:tag name="PICTUREFILESIZE" val="3875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delta{\varphi}   \propto \frac{1}{N^\alpha}$$&#10; 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41"/>
  <p:tag name="PICTUREFILESIZE" val="227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 $\Delta L/L \approx 10^{-22}$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4"/>
  <p:tag name="PICTUREFILESIZE" val="4715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eta=80\%$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37"/>
  <p:tag name="PICTUREFILESIZE" val="3374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delta{\varphi}   = \frac{1}{N}&#10;$$&#10; 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36"/>
  <p:tag name="PICTUREFILESIZE" val="1639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eta=100\%$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42"/>
  <p:tag name="PICTUREFILESIZE" val="3343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delta \varphi \leq \frac{1}{N}$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33"/>
  <p:tag name="PICTUREFILESIZE" val="3235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delta \varphi \geq \frac{1}{\sqrt{N}}$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40"/>
  <p:tag name="PICTUREFILESIZE" val="3875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delta{\varphi}   \approx \frac{\pi}{N+2}&#10;$$&#10; 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53"/>
  <p:tag name="PICTUREFILESIZE" val="2642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eta=100\%$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42"/>
  <p:tag name="PICTUREFILESIZE" val="3343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eta=80\%$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37"/>
  <p:tag name="PICTUREFILESIZE" val="3374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6"/>
  <p:tag name="PICTUREFILESIZE" val="522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tilde{\varphi}(n)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9"/>
  <p:tag name="PICTUREFILESIZE" val="140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6"/>
  <p:tag name="PICTUREFILESIZE" val="522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ket{\psi}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3"/>
  <p:tag name="PICTUREFILESIZE" val="866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rho_\varphi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1"/>
  <p:tag name="PICTUREFILESIZE" val="698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Pi_n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2"/>
  <p:tag name="PICTUREFILESIZE" val="429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eta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6"/>
  <p:tag name="PICTUREFILESIZE" val="433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eta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6"/>
  <p:tag name="PICTUREFILESIZE" val="433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delta{\varphi}_{\t{quantum}}   \geq \sqrt{\frac{1-\eta}{\eta N}} + O\left(\frac{1}{N} \right)$$&#10; 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37"/>
  <p:tag name="PICTUREFILESIZE" val="778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delta \varphi \leq \frac{1}{N}$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33"/>
  <p:tag name="PICTUREFILESIZE" val="3235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delta \varphi \geq \frac{1}{\sqrt{N}}$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40"/>
  <p:tag name="PICTUREFILESIZE" val="3875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eta=80\%$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37"/>
  <p:tag name="PICTUREFILESIZE" val="3374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eta=100\%$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42"/>
  <p:tag name="PICTUREFILESIZE" val="334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ket{\alpha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2"/>
  <p:tag name="PICTUREFILESIZE" val="754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eta=80\%$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37"/>
  <p:tag name="PICTUREFILESIZE" val="3374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eta=100\%$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42"/>
  <p:tag name="PICTUREFILESIZE" val="3343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eta=80\%$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37"/>
  <p:tag name="PICTUREFILESIZE" val="3374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eta=80\%$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37"/>
  <p:tag name="PICTUREFILESIZE" val="3374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eta=100\%$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42"/>
  <p:tag name="PICTUREFILESIZE" val="3343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eta=80\%$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37"/>
  <p:tag name="PICTUREFILESIZE" val="3374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eta=100\%$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42"/>
  <p:tag name="PICTUREFILESIZE" val="3343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delta \varphi \leq \frac{1}{N}$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33"/>
  <p:tag name="PICTUREFILESIZE" val="3235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delta \varphi \geq \frac{1}{\sqrt{N}}$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40"/>
  <p:tag name="PICTUREFILESIZE" val="3875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delta{\varphi}_{\t{quantum}}   \geq \sqrt{\frac{1-\eta}{\eta N}} $$&#10; 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92"/>
  <p:tag name="PICTUREFILESIZE" val="494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langle n_1 \rangle = |\alpha|^2(1+\cos\varphi)/2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04"/>
  <p:tag name="PICTUREFILESIZE" val="4607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delta{\varphi}_{\t{quantum}}   \geq \sqrt{\frac{1-\eta}{\eta N}} + O\left(\frac{1}{N} \right)$$&#10; 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37"/>
  <p:tag name="PICTUREFILESIZE" val="778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delta{\varphi}_{\t{classical}}   = \sqrt{\frac{1}{\eta N}} $$ 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80"/>
  <p:tag name="PICTUREFILESIZE" val="4391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lim_{N \rightarrow \infty}\frac{\delta{\varphi}_{\t{classical}}}{\delta{\varphi}_{\t{quantum}}}   \leq &#10; \frac{1}{\sqrt{1-\eta}}$$ 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15"/>
  <p:tag name="PICTUREFILESIZE" val="7256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eta=80\%&#10;$$ 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37"/>
  <p:tag name="PICTUREFILESIZE" val="1887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1/\sqrt{1-\eta} \approx 2.24&#10;$$ 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74"/>
  <p:tag name="PICTUREFILESIZE" val="3047"/>
</p:tagLst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1722</TotalTime>
  <Words>1027</Words>
  <Application>Microsoft Office PowerPoint</Application>
  <PresentationFormat>Pokaz na ekranie (4:3)</PresentationFormat>
  <Paragraphs>122</Paragraphs>
  <Slides>18</Slides>
  <Notes>7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19" baseType="lpstr">
      <vt:lpstr>Motyw pakietu Office</vt:lpstr>
      <vt:lpstr>Quantum enhanced metrology</vt:lpstr>
      <vt:lpstr>Interferometry at its (classical) limits</vt:lpstr>
      <vt:lpstr>Classical phase estimation</vt:lpstr>
      <vt:lpstr>Slajd 4</vt:lpstr>
      <vt:lpstr>Quantum phase estimation</vt:lpstr>
      <vt:lpstr>Slajd 6</vt:lpstr>
      <vt:lpstr>Slajd 7</vt:lpstr>
      <vt:lpstr>Phase estimation in the presence of loss</vt:lpstr>
      <vt:lpstr>Phase estimation in the presence of loss</vt:lpstr>
      <vt:lpstr> Estimation uncertainty with the number of photons used (local approach)</vt:lpstr>
      <vt:lpstr> Estimation uncertainty with the number of photons used (local approach)</vt:lpstr>
      <vt:lpstr> Estimation uncertainty with the number of photons used (global approach)</vt:lpstr>
      <vt:lpstr>Slajd 13</vt:lpstr>
      <vt:lpstr>Fundamental bound on uncertainty in the presence of loss (global approach)</vt:lpstr>
      <vt:lpstr>Fundamental bound on uncertainty in the presence of loss (global approach)</vt:lpstr>
      <vt:lpstr>Fundamental bound on uncertainty in the presence of loss (global approach)</vt:lpstr>
      <vt:lpstr>Fundamental bound on asymptotic quantum gain in phase estimation</vt:lpstr>
      <vt:lpstr>Summary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Sense and sensitivity:  robust phase estimation</dc:title>
  <dc:creator>Rafal</dc:creator>
  <cp:lastModifiedBy>Rafal</cp:lastModifiedBy>
  <cp:revision>54</cp:revision>
  <dcterms:created xsi:type="dcterms:W3CDTF">2010-08-03T16:02:01Z</dcterms:created>
  <dcterms:modified xsi:type="dcterms:W3CDTF">2011-08-23T13:01:50Z</dcterms:modified>
</cp:coreProperties>
</file>